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6" r:id="rId2"/>
    <p:sldId id="261" r:id="rId3"/>
    <p:sldId id="262" r:id="rId4"/>
    <p:sldId id="263" r:id="rId5"/>
    <p:sldId id="264" r:id="rId6"/>
    <p:sldId id="257" r:id="rId7"/>
    <p:sldId id="260" r:id="rId8"/>
    <p:sldId id="280" r:id="rId9"/>
    <p:sldId id="258" r:id="rId10"/>
    <p:sldId id="271" r:id="rId11"/>
    <p:sldId id="265" r:id="rId12"/>
    <p:sldId id="266" r:id="rId13"/>
    <p:sldId id="267" r:id="rId14"/>
    <p:sldId id="268" r:id="rId15"/>
    <p:sldId id="274" r:id="rId16"/>
    <p:sldId id="275" r:id="rId17"/>
    <p:sldId id="279" r:id="rId18"/>
    <p:sldId id="276" r:id="rId19"/>
    <p:sldId id="277" r:id="rId20"/>
    <p:sldId id="278" r:id="rId21"/>
    <p:sldId id="272" r:id="rId22"/>
    <p:sldId id="273" r:id="rId23"/>
    <p:sldId id="270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6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4813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E2094-BED4-4D98-8833-ECE7CD2ED26D}" type="datetimeFigureOut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1B4D9-08D4-455A-B540-078127D9BA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F681E-C60F-4E8E-BD05-4100ADC519D6}" type="datetimeFigureOut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D25D1-4B93-4475-ABC3-1387A6EA10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ED3B6-67FA-48AA-AE7B-DC693A3F5BE0}" type="datetimeFigureOut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200C8-33F9-4BB1-8E63-DBA042A78A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85D701-A051-4387-8E79-D51F7B0E88F4}" type="datetimeFigureOut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D4A2D-8BE7-472C-B52C-4709A7BE45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3C512-33DB-4261-A6AB-2A2A68D376F1}" type="datetimeFigureOut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C105C-6D4D-40DD-9258-8B1E9F8626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1CA50-E95F-40CF-AB39-1A5D52C1509A}" type="datetimeFigureOut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6E9AB-D626-44EA-8437-59E42E86DE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D18D5-AF5F-4977-AD18-22330AC944D7}" type="datetimeFigureOut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A6A62-9126-433F-9FB1-90DD56730C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1634C-5710-4CF5-8DFC-B95AD2C8FB4B}" type="datetimeFigureOut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26449-BD47-4D7B-9C1F-AC52EBDA2C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DE958-369E-4D8C-BB88-EBC8C497F821}" type="datetimeFigureOut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7FFE3-CCC3-4C77-A282-06F489286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A450E8-C73E-4FD2-BCC0-A5FCE8D9A905}" type="datetimeFigureOut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8B62F-298C-435C-8EF1-63DC611C2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7E596-DE0B-4505-ABC4-5ADC53168FA7}" type="datetimeFigureOut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7311D-0DA0-4605-9179-D8F0662525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47107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7108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47109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711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fld id="{0E078EAB-2811-4354-9672-B8BBEAA9C45F}" type="datetimeFigureOut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4711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032A22F-D25A-492D-8952-BE4FB70F3A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6" r:id="rId2"/>
    <p:sldLayoutId id="2147483675" r:id="rId3"/>
    <p:sldLayoutId id="2147483674" r:id="rId4"/>
    <p:sldLayoutId id="2147483673" r:id="rId5"/>
    <p:sldLayoutId id="2147483672" r:id="rId6"/>
    <p:sldLayoutId id="2147483671" r:id="rId7"/>
    <p:sldLayoutId id="2147483670" r:id="rId8"/>
    <p:sldLayoutId id="2147483669" r:id="rId9"/>
    <p:sldLayoutId id="2147483668" r:id="rId10"/>
    <p:sldLayoutId id="214748366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476250"/>
            <a:ext cx="7772400" cy="2089150"/>
          </a:xfrm>
        </p:spPr>
        <p:txBody>
          <a:bodyPr anchor="ctr">
            <a:normAutofit fontScale="90000"/>
          </a:bodyPr>
          <a:lstStyle/>
          <a:p>
            <a:pPr algn="ctr" eaLnBrk="1" hangingPunct="1">
              <a:defRPr/>
            </a:pPr>
            <a:r>
              <a:rPr lang="ru-RU" sz="3800" b="1"/>
              <a:t>Духовно-нравственное воспитание во внеурочной деятельности учащихся</a:t>
            </a:r>
            <a:br>
              <a:rPr lang="ru-RU" sz="3800" b="1"/>
            </a:br>
            <a:endParaRPr lang="ru-RU" sz="3800" b="1"/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859338" y="3933825"/>
            <a:ext cx="3960812" cy="223202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b="1" smtClean="0"/>
              <a:t>Презентацию подготовила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b="1" smtClean="0"/>
              <a:t>учитель начальных классов 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b="1" smtClean="0"/>
              <a:t>МКОУ Отрокской СОШ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b="1" smtClean="0"/>
              <a:t>Пугаева В.И. 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200" b="1" smtClean="0"/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200" b="1" smtClean="0"/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200" b="1" smtClean="0"/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200" b="1" smtClean="0"/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200" b="1" smtClean="0"/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200" b="1" smtClean="0"/>
          </a:p>
        </p:txBody>
      </p:sp>
      <p:pic>
        <p:nvPicPr>
          <p:cNvPr id="13315" name="Picture 5" descr="DSCN22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781300"/>
            <a:ext cx="4176712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1"/>
          <p:cNvSpPr>
            <a:spLocks noChangeArrowheads="1"/>
          </p:cNvSpPr>
          <p:nvPr/>
        </p:nvSpPr>
        <p:spPr bwMode="auto">
          <a:xfrm>
            <a:off x="468313" y="0"/>
            <a:ext cx="867568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  <a:p>
            <a:pPr algn="ctr"/>
            <a:endParaRPr lang="ru-RU"/>
          </a:p>
          <a:p>
            <a:r>
              <a:rPr lang="ru-RU" b="1">
                <a:solidFill>
                  <a:schemeClr val="tx2"/>
                </a:solidFill>
              </a:rPr>
              <a:t>    Цель: </a:t>
            </a:r>
            <a:r>
              <a:rPr lang="ru-RU" b="1" i="1">
                <a:solidFill>
                  <a:schemeClr val="tx2"/>
                </a:solidFill>
              </a:rPr>
              <a:t>воспитание любви к Отечеству, духовности,     </a:t>
            </a:r>
          </a:p>
          <a:p>
            <a:r>
              <a:rPr lang="ru-RU" b="1" i="1">
                <a:solidFill>
                  <a:schemeClr val="tx2"/>
                </a:solidFill>
              </a:rPr>
              <a:t>       нравственности на    основе общечеловеческих ценностей. </a:t>
            </a:r>
            <a:r>
              <a:rPr lang="ru-RU" sz="2400" b="1" i="1">
                <a:solidFill>
                  <a:schemeClr val="tx2"/>
                </a:solidFill>
              </a:rPr>
              <a:t/>
            </a:r>
            <a:br>
              <a:rPr lang="ru-RU" sz="2400" b="1" i="1">
                <a:solidFill>
                  <a:schemeClr val="tx2"/>
                </a:solidFill>
              </a:rPr>
            </a:br>
            <a:endParaRPr lang="ru-RU" b="1">
              <a:solidFill>
                <a:schemeClr val="tx2"/>
              </a:solidFill>
            </a:endParaRPr>
          </a:p>
        </p:txBody>
      </p:sp>
      <p:sp>
        <p:nvSpPr>
          <p:cNvPr id="21506" name="Прямоугольник 2"/>
          <p:cNvSpPr>
            <a:spLocks noChangeArrowheads="1"/>
          </p:cNvSpPr>
          <p:nvPr/>
        </p:nvSpPr>
        <p:spPr bwMode="auto">
          <a:xfrm>
            <a:off x="971550" y="1762125"/>
            <a:ext cx="7704138" cy="408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/>
              <a:t>Задачи:</a:t>
            </a:r>
            <a:endParaRPr lang="ru-RU"/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i="1"/>
              <a:t> развивать системы гражданского и патриотического воспитания через интеграцию урочной и внеурочной деятельности;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i="1"/>
              <a:t>  воспитывать у учащихся уважение к культурному и историческому прошлому России, к традициям родного края;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endParaRPr lang="ru-RU" i="1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i="1"/>
              <a:t>формировать у младших школьников  моральные нормы и правила поведения в обществе.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ru-RU" i="1"/>
              <a:t>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765175"/>
            <a:ext cx="7305675" cy="1800225"/>
          </a:xfrm>
        </p:spPr>
        <p:txBody>
          <a:bodyPr/>
          <a:lstStyle/>
          <a:p>
            <a:pPr algn="ctr" eaLnBrk="1" hangingPunct="1"/>
            <a:r>
              <a:rPr lang="ru-RU" sz="3200" b="1" smtClean="0"/>
              <a:t/>
            </a:r>
            <a:br>
              <a:rPr lang="ru-RU" sz="3200" b="1" smtClean="0"/>
            </a:br>
            <a:r>
              <a:rPr lang="ru-RU" sz="3200" b="1" smtClean="0"/>
              <a:t>Формы организации внеурочной деятельности</a:t>
            </a:r>
            <a:br>
              <a:rPr lang="ru-RU" sz="3200" b="1" smtClean="0"/>
            </a:br>
            <a:endParaRPr lang="ru-RU" sz="3200" b="1" smtClean="0"/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2420938"/>
            <a:ext cx="7313612" cy="3538537"/>
          </a:xfrm>
        </p:spPr>
        <p:txBody>
          <a:bodyPr/>
          <a:lstStyle/>
          <a:p>
            <a:pPr eaLnBrk="1" hangingPunct="1"/>
            <a:r>
              <a:rPr lang="ru-RU" sz="3200" b="1" smtClean="0"/>
              <a:t>коллективная работа; </a:t>
            </a:r>
          </a:p>
          <a:p>
            <a:pPr eaLnBrk="1" hangingPunct="1"/>
            <a:r>
              <a:rPr lang="ru-RU" sz="3200" b="1" smtClean="0"/>
              <a:t>групповая работа;</a:t>
            </a:r>
          </a:p>
          <a:p>
            <a:pPr eaLnBrk="1" hangingPunct="1"/>
            <a:r>
              <a:rPr lang="ru-RU" sz="3200" b="1" smtClean="0"/>
              <a:t>индивидуальная работа;</a:t>
            </a:r>
          </a:p>
          <a:p>
            <a:pPr eaLnBrk="1" hangingPunct="1"/>
            <a:r>
              <a:rPr lang="ru-RU" sz="3200" b="1" smtClean="0"/>
              <a:t>теоретические занятия;</a:t>
            </a:r>
          </a:p>
          <a:p>
            <a:pPr eaLnBrk="1" hangingPunct="1"/>
            <a:r>
              <a:rPr lang="ru-RU" sz="3200" b="1" smtClean="0"/>
              <a:t>практические занятия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200" b="1" smtClean="0"/>
              <a:t>Теоретические занятия (урочные, внеурочные, внешкольные):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827213"/>
            <a:ext cx="7640637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z="21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 smtClean="0"/>
              <a:t>• беседы;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 smtClean="0"/>
              <a:t>• предметные уроки (литературное чтение, русский язык, окружающий мир, музыка,  ИЗО);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 smtClean="0"/>
              <a:t>• классные часы;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 smtClean="0"/>
              <a:t>• встречи с интересными людьми;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 smtClean="0"/>
              <a:t>• литературно-музыкальные композиции;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 smtClean="0"/>
              <a:t>•  просмотр и обсуждение видеоматериала;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 smtClean="0"/>
              <a:t>• заочные экскурсии (урочная, внеурочная, внешкольная);</a:t>
            </a:r>
          </a:p>
          <a:p>
            <a:pPr eaLnBrk="1" hangingPunct="1">
              <a:lnSpc>
                <a:spcPct val="90000"/>
              </a:lnSpc>
            </a:pPr>
            <a:endParaRPr lang="ru-RU" sz="21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301625"/>
            <a:ext cx="7313612" cy="1471613"/>
          </a:xfrm>
        </p:spPr>
        <p:txBody>
          <a:bodyPr/>
          <a:lstStyle/>
          <a:p>
            <a:pPr algn="ctr" eaLnBrk="1" hangingPunct="1"/>
            <a:r>
              <a:rPr lang="ru-RU" sz="3200" smtClean="0"/>
              <a:t> </a:t>
            </a:r>
            <a:r>
              <a:rPr lang="ru-RU" sz="3200" b="1" smtClean="0"/>
              <a:t>Практические занятия (урочная, внеурочная, внешкольная):</a:t>
            </a:r>
            <a:br>
              <a:rPr lang="ru-RU" sz="3200" b="1" smtClean="0"/>
            </a:br>
            <a:endParaRPr lang="ru-RU" sz="3200" b="1" smtClean="0"/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500" b="1" smtClean="0"/>
              <a:t>•  творческие конкурсы;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500" b="1" smtClean="0"/>
              <a:t>• коллективные творческие дела;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500" b="1" smtClean="0"/>
              <a:t>• соревнования;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500" b="1" smtClean="0"/>
              <a:t>• праздники;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500" b="1" smtClean="0"/>
              <a:t>• викторины;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500" b="1" smtClean="0"/>
              <a:t>• интеллектуально-познавательные игры;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500" b="1" smtClean="0"/>
              <a:t>•трудовые дела;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500" b="1" smtClean="0"/>
              <a:t>• наблюдение учащихся за событиями в   стране;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500" b="1" smtClean="0"/>
              <a:t>• обсуждение, обыгрывание проблемных ситуаций;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500" b="1" smtClean="0"/>
              <a:t>•  заочные путешествия;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500" b="1" smtClean="0"/>
              <a:t>•  акции благотворительности, милосердия;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500" b="1" smtClean="0"/>
              <a:t>•  творческие проекты, презентации;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500" b="1" smtClean="0"/>
              <a:t>•  проведение выставок семейного художественного творчества, музыкальных вечеров;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500" b="1" smtClean="0"/>
              <a:t>•  сюжетно-ролевые игры гражданского и историко-патриотического содержания (урочная, внеурочная, внешкольная).</a:t>
            </a:r>
          </a:p>
          <a:p>
            <a:pPr eaLnBrk="1" hangingPunct="1">
              <a:lnSpc>
                <a:spcPct val="80000"/>
              </a:lnSpc>
            </a:pPr>
            <a:endParaRPr lang="ru-RU" sz="15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188913"/>
            <a:ext cx="7313612" cy="1871662"/>
          </a:xfrm>
        </p:spPr>
        <p:txBody>
          <a:bodyPr/>
          <a:lstStyle/>
          <a:p>
            <a:pPr algn="ctr" eaLnBrk="1" hangingPunct="1"/>
            <a:r>
              <a:rPr lang="ru-RU" sz="3200" b="1" smtClean="0"/>
              <a:t>Планируемые результаты  реализации  программы и ценностные установки</a:t>
            </a:r>
            <a:r>
              <a:rPr lang="ru-RU" sz="3200" smtClean="0"/>
              <a:t>:</a:t>
            </a:r>
            <a:br>
              <a:rPr lang="ru-RU" sz="3200" smtClean="0"/>
            </a:br>
            <a:endParaRPr lang="ru-RU" sz="3200" smtClean="0"/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0013" y="1827213"/>
            <a:ext cx="7313612" cy="448151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400" b="1" smtClean="0"/>
              <a:t>Сформировано ценностное отношение к России, своему народу, краю, государственной символике, законам РФ, старшему поколению, к природе.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Учащиеся имеют знания о значимых страницах истории страны, о примерах исполнения гражданского и патриотического долга, о традициях и культурном достоянии своего края, о моральных нормах и правилах поведения, об этических нормах взаимоотношений в семье, между поколениями, знают традиции своей семьи, образовательного учреждения, бережно относятся к ним.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Учащиеся обладают опытом ролевого взаимодействия и реализации гражданской, патриотической позиции, опытом взаимодействия с людьми разного возраста, неравнодушны к жизненным проблемам других людей, умеют сочувствовать человеку, находящемуся в трудной ситуации, видеть красоту в окружающем мире, в поведении, поступках людей.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Младшие школьники обладают начальными представлениями о правах и обязанностях человека, гражданина, семьянина, товарища, эстетическим отношением к окружающему миру и самому себе.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Конечным результатом реализации программы должна стать активная гражданская позиция и патриотическое сознание школьников,  как основа личности гражданина России.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301625"/>
            <a:ext cx="7313612" cy="895350"/>
          </a:xfrm>
        </p:spPr>
        <p:txBody>
          <a:bodyPr/>
          <a:lstStyle/>
          <a:p>
            <a:pPr algn="ctr"/>
            <a:r>
              <a:rPr lang="ru-RU" sz="3200" b="1" smtClean="0"/>
              <a:t>Проведены следующие занятия и внеклассные мероприятия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</a:pPr>
            <a:endParaRPr lang="ru-RU" sz="1000" b="1" smtClean="0"/>
          </a:p>
          <a:p>
            <a:pPr>
              <a:lnSpc>
                <a:spcPct val="80000"/>
              </a:lnSpc>
            </a:pPr>
            <a:endParaRPr lang="ru-RU" sz="1000" b="1" smtClean="0"/>
          </a:p>
          <a:p>
            <a:pPr>
              <a:lnSpc>
                <a:spcPct val="80000"/>
              </a:lnSpc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0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>
                <a:solidFill>
                  <a:schemeClr val="tx2"/>
                </a:solidFill>
                <a:latin typeface="Arial" charset="0"/>
              </a:rPr>
              <a:t>«</a:t>
            </a:r>
            <a:r>
              <a:rPr lang="ru-RU" sz="2000" b="1" smtClean="0">
                <a:solidFill>
                  <a:schemeClr val="tx2"/>
                </a:solidFill>
              </a:rPr>
              <a:t>Мое любимое село</a:t>
            </a:r>
            <a:r>
              <a:rPr lang="ru-RU" sz="2000" b="1" smtClean="0">
                <a:solidFill>
                  <a:schemeClr val="tx2"/>
                </a:solidFill>
                <a:latin typeface="Arial" charset="0"/>
              </a:rPr>
              <a:t>»</a:t>
            </a:r>
            <a:r>
              <a:rPr lang="ru-RU" sz="2000" b="1" smtClean="0">
                <a:solidFill>
                  <a:schemeClr val="tx2"/>
                </a:solidFill>
              </a:rPr>
              <a:t>. Беседа</a:t>
            </a:r>
          </a:p>
        </p:txBody>
      </p:sp>
      <p:pic>
        <p:nvPicPr>
          <p:cNvPr id="26627" name="Picture 4" descr="DSCN22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1428750"/>
            <a:ext cx="45720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«Моя семья»</a:t>
            </a:r>
          </a:p>
        </p:txBody>
      </p:sp>
      <p:pic>
        <p:nvPicPr>
          <p:cNvPr id="27650" name="Picture 2" descr="C:\Users\Начальная школа\Desktop\пугаева ви\фото\DSCN25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1500188"/>
            <a:ext cx="4119563" cy="3089275"/>
          </a:xfrm>
        </p:spPr>
      </p:pic>
      <p:pic>
        <p:nvPicPr>
          <p:cNvPr id="27651" name="Рисунок 5" descr="C:\Users\Начальная школа\Desktop\пугаева ви\фото\DSCN25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28750"/>
            <a:ext cx="407193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Рисунок 6" descr="C:\Users\Начальная школа\Desktop\пугаева ви\фото\DSCN23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38" y="3429000"/>
            <a:ext cx="4143375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«Моя родословная»</a:t>
            </a:r>
          </a:p>
        </p:txBody>
      </p:sp>
      <p:pic>
        <p:nvPicPr>
          <p:cNvPr id="28674" name="Содержимое 3" descr="C:\Users\Начальная школа\Desktop\пугаева ви\фото\DSCN233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1500188"/>
            <a:ext cx="4143375" cy="3071812"/>
          </a:xfrm>
        </p:spPr>
      </p:pic>
      <p:pic>
        <p:nvPicPr>
          <p:cNvPr id="28675" name="Рисунок 4" descr="C:\Users\Начальная школа\Desktop\пугаева ви\фото\DSCN23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1500188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Рисунок 5" descr="C:\Users\Начальная школа\Desktop\пугаева ви\фото\DSCN23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63" y="3857625"/>
            <a:ext cx="364331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«Моя Родина- Россия»</a:t>
            </a:r>
          </a:p>
        </p:txBody>
      </p:sp>
      <p:pic>
        <p:nvPicPr>
          <p:cNvPr id="33794" name="Содержимое 3" descr="C:\Users\Начальная школа\Desktop\пугаева ви\фото\DSCN257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57250" y="1428750"/>
            <a:ext cx="3500438" cy="2643188"/>
          </a:xfrm>
        </p:spPr>
      </p:pic>
      <p:pic>
        <p:nvPicPr>
          <p:cNvPr id="33795" name="Рисунок 4" descr="C:\Users\Начальная школа\Desktop\пугаева ви\фото\DSCN25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28750"/>
            <a:ext cx="35004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Рисунок 5" descr="C:\Users\Начальная школа\Desktop\пугаева ви\фото\DSCN25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3571875"/>
            <a:ext cx="3571875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Рисунок 6" descr="C:\Users\Начальная школа\Desktop\пугаева ви\фото\DSCN25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3" y="3929063"/>
            <a:ext cx="357187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«Символика России»</a:t>
            </a:r>
          </a:p>
        </p:txBody>
      </p:sp>
      <p:pic>
        <p:nvPicPr>
          <p:cNvPr id="30722" name="Содержимое 3" descr="C:\Users\Начальная школа\Desktop\пугаева ви\фото\DSCN257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85875" y="1428750"/>
            <a:ext cx="6643688" cy="49291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0013" y="301625"/>
            <a:ext cx="7313612" cy="247650"/>
          </a:xfrm>
        </p:spPr>
        <p:txBody>
          <a:bodyPr anchor="ctr"/>
          <a:lstStyle/>
          <a:p>
            <a:pPr eaLnBrk="1" hangingPunct="1"/>
            <a:endParaRPr lang="ru-RU" sz="3200" smtClean="0"/>
          </a:p>
        </p:txBody>
      </p:sp>
      <p:sp>
        <p:nvSpPr>
          <p:cNvPr id="14338" name="Содержимое 2"/>
          <p:cNvSpPr>
            <a:spLocks noGrp="1"/>
          </p:cNvSpPr>
          <p:nvPr>
            <p:ph idx="4294967295"/>
          </p:nvPr>
        </p:nvSpPr>
        <p:spPr>
          <a:xfrm>
            <a:off x="1370013" y="620713"/>
            <a:ext cx="7313612" cy="53213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  Наши дети – это наша старость, плохое воспитание – это наше горе,   это наши слезы, это наша вина перед другими людьми, перед страной.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                              </a:t>
            </a:r>
            <a:r>
              <a:rPr lang="ru-RU" sz="2400" b="1" i="1" smtClean="0"/>
              <a:t>А.С. Макаренко</a:t>
            </a:r>
          </a:p>
        </p:txBody>
      </p:sp>
      <p:pic>
        <p:nvPicPr>
          <p:cNvPr id="14339" name="Picture 5" descr="img2"/>
          <p:cNvPicPr>
            <a:picLocks noChangeAspect="1" noChangeArrowheads="1"/>
          </p:cNvPicPr>
          <p:nvPr/>
        </p:nvPicPr>
        <p:blipFill>
          <a:blip r:embed="rId2" cstate="print"/>
          <a:srcRect l="18773" t="57417" r="54938" b="20122"/>
          <a:stretch>
            <a:fillRect/>
          </a:stretch>
        </p:blipFill>
        <p:spPr bwMode="auto">
          <a:xfrm>
            <a:off x="539750" y="3068638"/>
            <a:ext cx="3816350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img2"/>
          <p:cNvPicPr>
            <a:picLocks noChangeAspect="1" noChangeArrowheads="1"/>
          </p:cNvPicPr>
          <p:nvPr/>
        </p:nvPicPr>
        <p:blipFill>
          <a:blip r:embed="rId2" cstate="print"/>
          <a:srcRect l="57784" t="56325" r="15184" b="20639"/>
          <a:stretch>
            <a:fillRect/>
          </a:stretch>
        </p:blipFill>
        <p:spPr bwMode="auto">
          <a:xfrm>
            <a:off x="4716463" y="3573463"/>
            <a:ext cx="4067175" cy="261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«Уважения достойны»</a:t>
            </a:r>
          </a:p>
        </p:txBody>
      </p:sp>
      <p:pic>
        <p:nvPicPr>
          <p:cNvPr id="31746" name="Содержимое 3" descr="C:\Users\Начальная школа\Desktop\пугаева ви\фото\DSCN256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1428750"/>
            <a:ext cx="3983038" cy="3013075"/>
          </a:xfrm>
        </p:spPr>
      </p:pic>
      <p:pic>
        <p:nvPicPr>
          <p:cNvPr id="31747" name="Рисунок 4" descr="C:\Users\Начальная школа\Desktop\пугаева ви\фото\DSCN25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1428750"/>
            <a:ext cx="4214813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Рисунок 5" descr="C:\Users\Начальная школа\Desktop\пугаева ви\фото\DSCN25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50" y="3643313"/>
            <a:ext cx="4000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/>
              <a:t>Активность </a:t>
            </a:r>
            <a:r>
              <a:rPr lang="ru-RU" sz="3200" b="1" dirty="0" smtClean="0"/>
              <a:t> </a:t>
            </a:r>
            <a:r>
              <a:rPr lang="ru-RU" sz="3200" b="1" dirty="0" smtClean="0"/>
              <a:t>детей класса во </a:t>
            </a:r>
            <a:r>
              <a:rPr lang="ru-RU" sz="3200" b="1" dirty="0" smtClean="0"/>
              <a:t>внеурочной  деятельности:</a:t>
            </a:r>
            <a:endParaRPr lang="ru-RU" sz="3200" b="1" dirty="0" smtClean="0"/>
          </a:p>
        </p:txBody>
      </p:sp>
      <p:graphicFrame>
        <p:nvGraphicFramePr>
          <p:cNvPr id="29701" name="Object 5"/>
          <p:cNvGraphicFramePr>
            <a:graphicFrameLocks noChangeAspect="1"/>
          </p:cNvGraphicFramePr>
          <p:nvPr>
            <p:ph idx="1"/>
          </p:nvPr>
        </p:nvGraphicFramePr>
        <p:xfrm>
          <a:off x="1763713" y="1412875"/>
          <a:ext cx="5616575" cy="5122863"/>
        </p:xfrm>
        <a:graphic>
          <a:graphicData uri="http://schemas.openxmlformats.org/presentationml/2006/ole">
            <p:oleObj spid="_x0000_s29701" name="Диаграмма" r:id="rId3" imgW="4914839" imgH="3924198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smtClean="0"/>
              <a:t>Диагностика по каждому году обучения показала:</a:t>
            </a: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557338"/>
            <a:ext cx="7856537" cy="48958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/>
              <a:t>Анкета «Отношение учащихся к культуре родного края»</a:t>
            </a:r>
            <a:endParaRPr lang="ru-RU" sz="2000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/>
              <a:t>1. Знаешь ли ты историю села?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/>
              <a:t>2. Какие традиции своего села ты знаешь?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/>
              <a:t>3. Назови </a:t>
            </a:r>
            <a:r>
              <a:rPr lang="ru-RU" sz="2000" dirty="0" smtClean="0"/>
              <a:t>народные </a:t>
            </a:r>
            <a:r>
              <a:rPr lang="ru-RU" sz="2000" dirty="0" smtClean="0"/>
              <a:t>праздники.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/>
              <a:t>4. Назови народные песни, </a:t>
            </a:r>
            <a:r>
              <a:rPr lang="ru-RU" sz="2000" dirty="0" err="1" smtClean="0"/>
              <a:t>заклички</a:t>
            </a:r>
            <a:r>
              <a:rPr lang="ru-RU" sz="2000" dirty="0" smtClean="0"/>
              <a:t>, </a:t>
            </a:r>
            <a:r>
              <a:rPr lang="ru-RU" sz="2000" dirty="0" err="1" smtClean="0"/>
              <a:t>потешки</a:t>
            </a:r>
            <a:r>
              <a:rPr lang="ru-RU" sz="2000" dirty="0" smtClean="0"/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/>
              <a:t>5. Знаешь ли ты достопримечательности села?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/>
              <a:t>6. В каких праздниках села ты участвовал?</a:t>
            </a:r>
            <a:endParaRPr lang="ru-RU" sz="2000" dirty="0" smtClean="0">
              <a:latin typeface="Arial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>
              <a:latin typeface="Arial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400" b="1" dirty="0" smtClean="0"/>
              <a:t>В начале исследования (1 класс)          </a:t>
            </a:r>
            <a:r>
              <a:rPr lang="ru-RU" sz="1400" b="1" dirty="0" smtClean="0">
                <a:latin typeface="Arial" charset="0"/>
              </a:rPr>
              <a:t>                      </a:t>
            </a:r>
            <a:r>
              <a:rPr lang="ru-RU" sz="1400" b="1" dirty="0" smtClean="0"/>
              <a:t> </a:t>
            </a:r>
            <a:r>
              <a:rPr lang="ru-RU" sz="1400" b="1" dirty="0" smtClean="0">
                <a:latin typeface="Arial" charset="0"/>
              </a:rPr>
              <a:t>К</a:t>
            </a:r>
            <a:r>
              <a:rPr lang="ru-RU" sz="1400" b="1" dirty="0" smtClean="0"/>
              <a:t>он</a:t>
            </a:r>
            <a:r>
              <a:rPr lang="ru-RU" sz="1400" b="1" dirty="0" smtClean="0">
                <a:latin typeface="Arial" charset="0"/>
              </a:rPr>
              <a:t>е</a:t>
            </a:r>
            <a:r>
              <a:rPr lang="ru-RU" sz="1400" b="1" dirty="0" smtClean="0"/>
              <a:t>ц</a:t>
            </a:r>
            <a:r>
              <a:rPr lang="ru-RU" sz="1400" b="1" dirty="0" smtClean="0">
                <a:latin typeface="Arial" charset="0"/>
              </a:rPr>
              <a:t> </a:t>
            </a:r>
            <a:r>
              <a:rPr lang="ru-RU" sz="1400" b="1" dirty="0" smtClean="0"/>
              <a:t>2 класса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400" b="1" dirty="0" smtClean="0"/>
          </a:p>
        </p:txBody>
      </p:sp>
      <p:pic>
        <p:nvPicPr>
          <p:cNvPr id="34819" name="Picture 4" descr="image004_1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4076700"/>
            <a:ext cx="3887787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5" descr="image005_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4149725"/>
            <a:ext cx="3816350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301625"/>
            <a:ext cx="7313612" cy="823913"/>
          </a:xfrm>
        </p:spPr>
        <p:txBody>
          <a:bodyPr/>
          <a:lstStyle/>
          <a:p>
            <a:pPr algn="ctr" eaLnBrk="1" hangingPunct="1"/>
            <a:r>
              <a:rPr lang="ru-RU" sz="4600" b="1" smtClean="0"/>
              <a:t>Спасибо за внимание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sz="4400" b="1" smtClean="0"/>
          </a:p>
        </p:txBody>
      </p:sp>
      <p:pic>
        <p:nvPicPr>
          <p:cNvPr id="35843" name="Рисунок 3" descr="C:\Users\Начальная школа\Desktop\пугаева ви\фото\DSCN25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500188"/>
            <a:ext cx="378618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Рисунок 5" descr="C:\Users\Начальная школа\Desktop\пугаева ви\фото\DSCN25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2857500"/>
            <a:ext cx="378618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301625"/>
            <a:ext cx="7313612" cy="679450"/>
          </a:xfrm>
        </p:spPr>
        <p:txBody>
          <a:bodyPr/>
          <a:lstStyle/>
          <a:p>
            <a:pPr algn="ctr" eaLnBrk="1" hangingPunct="1"/>
            <a:r>
              <a:rPr lang="ru-RU" b="1" smtClean="0"/>
              <a:t>Актуальность проблемы: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412875"/>
            <a:ext cx="7927975" cy="51117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500" b="1" smtClean="0"/>
              <a:t>Общество нуждается в подготовке образованных и высоконравственных людей;</a:t>
            </a:r>
          </a:p>
          <a:p>
            <a:pPr eaLnBrk="1" hangingPunct="1">
              <a:lnSpc>
                <a:spcPct val="90000"/>
              </a:lnSpc>
            </a:pPr>
            <a:r>
              <a:rPr lang="ru-RU" sz="2500" b="1" smtClean="0"/>
              <a:t>В современном мире ребенок окружен множеством сильных источников позитивных и негативных воздействий на его интеллект и чувства;</a:t>
            </a:r>
          </a:p>
          <a:p>
            <a:pPr eaLnBrk="1" hangingPunct="1">
              <a:lnSpc>
                <a:spcPct val="90000"/>
              </a:lnSpc>
            </a:pPr>
            <a:r>
              <a:rPr lang="ru-RU" sz="2500" b="1" smtClean="0"/>
              <a:t>Ребенку важно знать принципы нравственности и последствия нарушений этих принципов для окружающих людей;</a:t>
            </a:r>
          </a:p>
          <a:p>
            <a:pPr eaLnBrk="1" hangingPunct="1">
              <a:lnSpc>
                <a:spcPct val="90000"/>
              </a:lnSpc>
            </a:pPr>
            <a:r>
              <a:rPr lang="ru-RU" sz="2500" b="1" smtClean="0"/>
              <a:t>Нравственное влияние – главная задача воспитания.</a:t>
            </a:r>
          </a:p>
          <a:p>
            <a:pPr eaLnBrk="1" hangingPunct="1">
              <a:lnSpc>
                <a:spcPct val="90000"/>
              </a:lnSpc>
            </a:pPr>
            <a:endParaRPr lang="ru-RU" sz="25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200" b="1" smtClean="0"/>
              <a:t>В концепции духовно-нравственного воспитания формулируются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0013" y="1827213"/>
            <a:ext cx="7313612" cy="44100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500" b="1" smtClean="0"/>
              <a:t>цели и задачи воспитания и социализации обучающихся;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b="1" smtClean="0"/>
              <a:t> раскрывается система базовых национальных ценностей, лежащих в основе учебно-воспитательного процесса;</a:t>
            </a:r>
          </a:p>
          <a:p>
            <a:pPr eaLnBrk="1" hangingPunct="1">
              <a:lnSpc>
                <a:spcPct val="80000"/>
              </a:lnSpc>
            </a:pPr>
            <a:r>
              <a:rPr lang="ru-RU" sz="2500" b="1" smtClean="0"/>
              <a:t> определяются основные формы и методы духовно-нравственного развития гражданина России в процессе урочной, внеурочной и внешкольной деятельности, в партнерских отношениях с семьей, институтах гражданского общества.</a:t>
            </a:r>
            <a:r>
              <a:rPr lang="ru-RU" sz="25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Стандарт устанавливает: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0013" y="1827213"/>
            <a:ext cx="7313612" cy="44100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500" b="1" smtClean="0"/>
              <a:t>  </a:t>
            </a:r>
            <a:r>
              <a:rPr lang="ru-RU" sz="2800" b="1" smtClean="0"/>
              <a:t>программа воспитания и социализации должна быть направлена на духовно-нравственное развитие обучающихся на основе их приобщения к национальным российским ценностям, ценностям своей этнической, конфессиональной или культурной группы, общечеловеческим ценностям  гражданина России.</a:t>
            </a:r>
            <a:r>
              <a:rPr lang="ru-RU" sz="25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685800" y="571500"/>
            <a:ext cx="7772400" cy="928688"/>
          </a:xfrm>
        </p:spPr>
        <p:txBody>
          <a:bodyPr anchor="ctr">
            <a:normAutofit fontScale="90000"/>
          </a:bodyPr>
          <a:lstStyle/>
          <a:p>
            <a:pPr algn="ctr" eaLnBrk="1" hangingPunct="1">
              <a:defRPr/>
            </a:pPr>
            <a:r>
              <a:rPr lang="ru-RU" b="1"/>
              <a:t>Направления внеурочной деятельности:</a:t>
            </a:r>
          </a:p>
        </p:txBody>
      </p:sp>
      <p:sp>
        <p:nvSpPr>
          <p:cNvPr id="18434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900113" y="1571625"/>
            <a:ext cx="7775575" cy="4067175"/>
          </a:xfrm>
        </p:spPr>
        <p:txBody>
          <a:bodyPr/>
          <a:lstStyle/>
          <a:p>
            <a:pPr marL="0" indent="0" eaLnBrk="1" hangingPunct="1"/>
            <a:r>
              <a:rPr lang="ru-RU" sz="2800" b="1" smtClean="0"/>
              <a:t> </a:t>
            </a:r>
            <a:r>
              <a:rPr lang="ru-RU" sz="3200" b="1" smtClean="0"/>
              <a:t>спортивно-оздоровительное </a:t>
            </a:r>
          </a:p>
          <a:p>
            <a:pPr marL="0" indent="0" eaLnBrk="1" hangingPunct="1"/>
            <a:r>
              <a:rPr lang="ru-RU" sz="3200" b="1" smtClean="0"/>
              <a:t> духовно-нравственное</a:t>
            </a:r>
          </a:p>
          <a:p>
            <a:pPr marL="0" indent="0" eaLnBrk="1" hangingPunct="1"/>
            <a:r>
              <a:rPr lang="ru-RU" sz="3200" b="1" smtClean="0"/>
              <a:t> общеинтеллектуальное</a:t>
            </a:r>
          </a:p>
          <a:p>
            <a:pPr marL="0" indent="0" eaLnBrk="1" hangingPunct="1"/>
            <a:r>
              <a:rPr lang="ru-RU" sz="3200" b="1" smtClean="0"/>
              <a:t> общекультурное</a:t>
            </a:r>
          </a:p>
          <a:p>
            <a:pPr marL="0" indent="0" eaLnBrk="1" hangingPunct="1"/>
            <a:r>
              <a:rPr lang="ru-RU" sz="3200" b="1" smtClean="0"/>
              <a:t> социальное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4213" y="301625"/>
            <a:ext cx="7999412" cy="1398588"/>
          </a:xfrm>
        </p:spPr>
        <p:txBody>
          <a:bodyPr anchor="ctr"/>
          <a:lstStyle/>
          <a:p>
            <a:pPr algn="ctr" eaLnBrk="1" hangingPunct="1"/>
            <a:r>
              <a:rPr lang="ru-RU" sz="3200" b="1" smtClean="0"/>
              <a:t>Программа внеурочной деятельности по духовно–нравственному направлению</a:t>
            </a:r>
            <a:br>
              <a:rPr lang="ru-RU" sz="3200" b="1" smtClean="0"/>
            </a:br>
            <a:r>
              <a:rPr lang="ru-RU" sz="3200" b="1" smtClean="0"/>
              <a:t> «Моё Отечество - Россия»</a:t>
            </a:r>
            <a:r>
              <a:rPr lang="ru-RU" sz="3200" smtClean="0"/>
              <a:t> </a:t>
            </a:r>
          </a:p>
        </p:txBody>
      </p:sp>
      <p:sp>
        <p:nvSpPr>
          <p:cNvPr id="19458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916113"/>
            <a:ext cx="8229600" cy="46085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300" smtClean="0"/>
              <a:t> Программа является основой развития и воспитания обучающихся на ступени начального общего образования с учетом воспитательной, учебной, внеурочной социально значимой деятельности обучающихся, основанной на системе духовных идеалов, моральных приоритетов, реализуемого в совместной деятельности школы, семьи и других объектов общественной жизни.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300" smtClean="0"/>
              <a:t> Программа направлена на системный подход к формированию гражданской позиции школьника, создание условий для его самопознания и самовоспитания.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301625"/>
            <a:ext cx="7313612" cy="1039813"/>
          </a:xfrm>
        </p:spPr>
        <p:txBody>
          <a:bodyPr/>
          <a:lstStyle/>
          <a:p>
            <a:pPr algn="ctr"/>
            <a:r>
              <a:rPr lang="ru-RU" sz="3200" b="1" smtClean="0"/>
              <a:t>Во внеурочной деятельности участвуют</a:t>
            </a:r>
            <a:r>
              <a:rPr lang="ru-RU" sz="3200" smtClean="0"/>
              <a:t> 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 flipV="1">
            <a:off x="1370013" y="6237288"/>
            <a:ext cx="7313612" cy="71437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smtClean="0"/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395288" y="2420938"/>
            <a:ext cx="1439862" cy="4048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учащиеся</a:t>
            </a: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4859338" y="3357563"/>
            <a:ext cx="1368425" cy="4048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социолог</a:t>
            </a: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2627313" y="3429000"/>
            <a:ext cx="1368425" cy="4048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родители</a:t>
            </a:r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1619250" y="2924175"/>
            <a:ext cx="1295400" cy="4048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учителя</a:t>
            </a:r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6011863" y="2852738"/>
            <a:ext cx="1223962" cy="4048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психолог</a:t>
            </a:r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3563938" y="3933825"/>
            <a:ext cx="1944687" cy="4048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 библиотекарь</a:t>
            </a:r>
          </a:p>
        </p:txBody>
      </p:sp>
      <p:sp>
        <p:nvSpPr>
          <p:cNvPr id="37905" name="Text Box 17"/>
          <p:cNvSpPr txBox="1">
            <a:spLocks noChangeArrowheads="1"/>
          </p:cNvSpPr>
          <p:nvPr/>
        </p:nvSpPr>
        <p:spPr bwMode="auto">
          <a:xfrm>
            <a:off x="6588125" y="2349500"/>
            <a:ext cx="2016125" cy="4048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работники СДК</a:t>
            </a:r>
          </a:p>
        </p:txBody>
      </p:sp>
      <p:sp>
        <p:nvSpPr>
          <p:cNvPr id="37906" name="Line 18"/>
          <p:cNvSpPr>
            <a:spLocks noChangeShapeType="1"/>
          </p:cNvSpPr>
          <p:nvPr/>
        </p:nvSpPr>
        <p:spPr bwMode="auto">
          <a:xfrm flipH="1">
            <a:off x="1187450" y="1557338"/>
            <a:ext cx="2016125" cy="792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907" name="Line 19"/>
          <p:cNvSpPr>
            <a:spLocks noChangeShapeType="1"/>
          </p:cNvSpPr>
          <p:nvPr/>
        </p:nvSpPr>
        <p:spPr bwMode="auto">
          <a:xfrm flipH="1">
            <a:off x="2268538" y="1557338"/>
            <a:ext cx="1511300" cy="13668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908" name="Line 20"/>
          <p:cNvSpPr>
            <a:spLocks noChangeShapeType="1"/>
          </p:cNvSpPr>
          <p:nvPr/>
        </p:nvSpPr>
        <p:spPr bwMode="auto">
          <a:xfrm flipH="1">
            <a:off x="3419475" y="1557338"/>
            <a:ext cx="936625" cy="180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909" name="Line 21"/>
          <p:cNvSpPr>
            <a:spLocks noChangeShapeType="1"/>
          </p:cNvSpPr>
          <p:nvPr/>
        </p:nvSpPr>
        <p:spPr bwMode="auto">
          <a:xfrm flipH="1">
            <a:off x="4500563" y="1557338"/>
            <a:ext cx="142875" cy="23034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910" name="Line 22"/>
          <p:cNvSpPr>
            <a:spLocks noChangeShapeType="1"/>
          </p:cNvSpPr>
          <p:nvPr/>
        </p:nvSpPr>
        <p:spPr bwMode="auto">
          <a:xfrm>
            <a:off x="5076825" y="1557338"/>
            <a:ext cx="287338" cy="172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911" name="Line 23"/>
          <p:cNvSpPr>
            <a:spLocks noChangeShapeType="1"/>
          </p:cNvSpPr>
          <p:nvPr/>
        </p:nvSpPr>
        <p:spPr bwMode="auto">
          <a:xfrm>
            <a:off x="5580063" y="1557338"/>
            <a:ext cx="792162" cy="12239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912" name="Line 24"/>
          <p:cNvSpPr>
            <a:spLocks noChangeShapeType="1"/>
          </p:cNvSpPr>
          <p:nvPr/>
        </p:nvSpPr>
        <p:spPr bwMode="auto">
          <a:xfrm>
            <a:off x="6227763" y="1557338"/>
            <a:ext cx="1223962" cy="7191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0013" y="385763"/>
            <a:ext cx="7162800" cy="1458912"/>
          </a:xfrm>
        </p:spPr>
        <p:txBody>
          <a:bodyPr anchor="ctr">
            <a:normAutofit fontScale="90000"/>
          </a:bodyPr>
          <a:lstStyle/>
          <a:p>
            <a:pPr algn="ctr" eaLnBrk="1" hangingPunct="1">
              <a:defRPr/>
            </a:pPr>
            <a:r>
              <a:rPr lang="ru-RU" sz="3200"/>
              <a:t/>
            </a:r>
            <a:br>
              <a:rPr lang="ru-RU" sz="3200"/>
            </a:br>
            <a:r>
              <a:rPr lang="ru-RU" sz="3200" b="1"/>
              <a:t>Духовно-нравственное направление</a:t>
            </a:r>
            <a:br>
              <a:rPr lang="ru-RU" sz="3200" b="1"/>
            </a:br>
            <a:r>
              <a:rPr lang="ru-RU" sz="3200" b="1"/>
              <a:t>«Моё Отечество - Россия»</a:t>
            </a:r>
            <a:br>
              <a:rPr lang="ru-RU" sz="3200" b="1"/>
            </a:br>
            <a:endParaRPr lang="ru-RU" sz="3200" b="1"/>
          </a:p>
        </p:txBody>
      </p:sp>
      <p:sp>
        <p:nvSpPr>
          <p:cNvPr id="20482" name="Содержимое 2"/>
          <p:cNvSpPr>
            <a:spLocks noGrp="1"/>
          </p:cNvSpPr>
          <p:nvPr>
            <p:ph idx="4294967295"/>
          </p:nvPr>
        </p:nvSpPr>
        <p:spPr>
          <a:xfrm>
            <a:off x="1370013" y="2387600"/>
            <a:ext cx="7313612" cy="355441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i="1" smtClean="0"/>
              <a:t>4 модуля:</a:t>
            </a:r>
          </a:p>
          <a:p>
            <a:pPr eaLnBrk="1" hangingPunct="1"/>
            <a:r>
              <a:rPr lang="ru-RU" sz="3600" b="1" smtClean="0"/>
              <a:t>Маленькие Россияне</a:t>
            </a:r>
          </a:p>
          <a:p>
            <a:pPr eaLnBrk="1" hangingPunct="1"/>
            <a:r>
              <a:rPr lang="ru-RU" sz="3600" b="1" smtClean="0"/>
              <a:t>Моя Малая Родина</a:t>
            </a:r>
          </a:p>
          <a:p>
            <a:pPr eaLnBrk="1" hangingPunct="1"/>
            <a:r>
              <a:rPr lang="ru-RU" sz="3600" b="1" smtClean="0"/>
              <a:t>Россия – Родина моя</a:t>
            </a:r>
          </a:p>
          <a:p>
            <a:pPr eaLnBrk="1" hangingPunct="1"/>
            <a:r>
              <a:rPr lang="ru-RU" sz="3600" b="1" smtClean="0"/>
              <a:t>Я – гражданин России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атмение">
  <a:themeElements>
    <a:clrScheme name="Затмение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Затмение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Затмение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510</TotalTime>
  <Words>777</Words>
  <Application>Microsoft Office PowerPoint</Application>
  <PresentationFormat>Экран (4:3)</PresentationFormat>
  <Paragraphs>132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Затмение</vt:lpstr>
      <vt:lpstr>Диаграмма</vt:lpstr>
      <vt:lpstr>Духовно-нравственное воспитание во внеурочной деятельности учащихся </vt:lpstr>
      <vt:lpstr>Слайд 2</vt:lpstr>
      <vt:lpstr>Актуальность проблемы:</vt:lpstr>
      <vt:lpstr>В концепции духовно-нравственного воспитания формулируются</vt:lpstr>
      <vt:lpstr>Стандарт устанавливает:</vt:lpstr>
      <vt:lpstr>Направления внеурочной деятельности:</vt:lpstr>
      <vt:lpstr>Программа внеурочной деятельности по духовно–нравственному направлению  «Моё Отечество - Россия» </vt:lpstr>
      <vt:lpstr>Во внеурочной деятельности участвуют </vt:lpstr>
      <vt:lpstr> Духовно-нравственное направление «Моё Отечество - Россия» </vt:lpstr>
      <vt:lpstr>Слайд 10</vt:lpstr>
      <vt:lpstr> Формы организации внеурочной деятельности </vt:lpstr>
      <vt:lpstr>Теоретические занятия (урочные, внеурочные, внешкольные):</vt:lpstr>
      <vt:lpstr> Практические занятия (урочная, внеурочная, внешкольная): </vt:lpstr>
      <vt:lpstr>Планируемые результаты  реализации  программы и ценностные установки: </vt:lpstr>
      <vt:lpstr>Проведены следующие занятия и внеклассные мероприятия</vt:lpstr>
      <vt:lpstr>«Моя семья»</vt:lpstr>
      <vt:lpstr>«Моя родословная»</vt:lpstr>
      <vt:lpstr>«Моя Родина- Россия»</vt:lpstr>
      <vt:lpstr>«Символика России»</vt:lpstr>
      <vt:lpstr>«Уважения достойны»</vt:lpstr>
      <vt:lpstr>Активность  детей класса во внеурочной  деятельности:</vt:lpstr>
      <vt:lpstr>Диагностика по каждому году обучения показала: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Духовно-нравственное воспитание во внеурочной деятельности учащихся</dc:title>
  <dc:creator>Начальная школа</dc:creator>
  <cp:lastModifiedBy>Admin</cp:lastModifiedBy>
  <cp:revision>32</cp:revision>
  <dcterms:created xsi:type="dcterms:W3CDTF">2014-01-15T01:24:37Z</dcterms:created>
  <dcterms:modified xsi:type="dcterms:W3CDTF">2014-01-23T00:14:35Z</dcterms:modified>
</cp:coreProperties>
</file>