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2" r:id="rId2"/>
    <p:sldId id="256" r:id="rId3"/>
    <p:sldId id="257" r:id="rId4"/>
    <p:sldId id="258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090;&#1077;&#1089;&#1090;.pptx" TargetMode="External"/><Relationship Id="rId2" Type="http://schemas.openxmlformats.org/officeDocument/2006/relationships/hyperlink" Target="27%20&#1059;%20&#1079;&#1080;&#1084;&#1086;&#1074;&#1086;&#1084;&#1091;%20&#1083;&#1110;&#1089;&#1110;.pptx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785795"/>
            <a:ext cx="8458200" cy="3086118"/>
          </a:xfrm>
        </p:spPr>
        <p:txBody>
          <a:bodyPr/>
          <a:lstStyle/>
          <a:p>
            <a:r>
              <a:rPr lang="ru-RU" dirty="0" smtClean="0"/>
              <a:t>«Имена прилагательные»</a:t>
            </a:r>
            <a:br>
              <a:rPr lang="ru-RU" dirty="0" smtClean="0"/>
            </a:br>
            <a:r>
              <a:rPr lang="ru-RU" dirty="0" smtClean="0"/>
              <a:t>урок – обобщение.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Подготовила: учитель начальных классов МКОУ </a:t>
            </a:r>
            <a:r>
              <a:rPr lang="ru-RU" dirty="0" err="1" smtClean="0"/>
              <a:t>Отрокской</a:t>
            </a:r>
            <a:r>
              <a:rPr lang="ru-RU" dirty="0" smtClean="0"/>
              <a:t> СОШ</a:t>
            </a:r>
          </a:p>
          <a:p>
            <a:r>
              <a:rPr lang="ru-RU" dirty="0" smtClean="0"/>
              <a:t>ПУГАЕВА ВЕРА ИВАНОВНА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285728"/>
            <a:ext cx="8305800" cy="3143272"/>
          </a:xfrm>
        </p:spPr>
        <p:txBody>
          <a:bodyPr/>
          <a:lstStyle/>
          <a:p>
            <a:pPr algn="l"/>
            <a:r>
              <a:rPr lang="ru-RU" sz="3600" dirty="0" smtClean="0">
                <a:solidFill>
                  <a:schemeClr val="bg1"/>
                </a:solidFill>
              </a:rPr>
              <a:t>Мама принесла домой </a:t>
            </a:r>
            <a:r>
              <a:rPr lang="ru-RU" sz="3600" dirty="0" err="1" smtClean="0">
                <a:solidFill>
                  <a:schemeClr val="bg1"/>
                </a:solidFill>
              </a:rPr>
              <a:t>маленьк__</a:t>
            </a:r>
            <a:r>
              <a:rPr lang="ru-RU" sz="3600" dirty="0" smtClean="0">
                <a:solidFill>
                  <a:schemeClr val="bg1"/>
                </a:solidFill>
              </a:rPr>
              <a:t> </a:t>
            </a:r>
            <a:r>
              <a:rPr lang="ru-RU" sz="3600" dirty="0" err="1" smtClean="0">
                <a:solidFill>
                  <a:schemeClr val="bg1"/>
                </a:solidFill>
              </a:rPr>
              <a:t>пушист__</a:t>
            </a:r>
            <a:r>
              <a:rPr lang="ru-RU" sz="3600" dirty="0" smtClean="0">
                <a:solidFill>
                  <a:schemeClr val="bg1"/>
                </a:solidFill>
              </a:rPr>
              <a:t> (</a:t>
            </a:r>
            <a:r>
              <a:rPr lang="ru-RU" sz="3600" dirty="0" err="1" smtClean="0">
                <a:solidFill>
                  <a:schemeClr val="bg1"/>
                </a:solidFill>
              </a:rPr>
              <a:t>_р</a:t>
            </a:r>
            <a:r>
              <a:rPr lang="ru-RU" sz="3600" dirty="0" smtClean="0">
                <a:solidFill>
                  <a:schemeClr val="bg1"/>
                </a:solidFill>
              </a:rPr>
              <a:t>, </a:t>
            </a:r>
            <a:r>
              <a:rPr lang="ru-RU" sz="3600" dirty="0" err="1" smtClean="0">
                <a:solidFill>
                  <a:schemeClr val="bg1"/>
                </a:solidFill>
              </a:rPr>
              <a:t>_ч</a:t>
            </a:r>
            <a:r>
              <a:rPr lang="ru-RU" sz="3600" dirty="0" smtClean="0">
                <a:solidFill>
                  <a:schemeClr val="bg1"/>
                </a:solidFill>
              </a:rPr>
              <a:t>, </a:t>
            </a:r>
            <a:r>
              <a:rPr lang="ru-RU" sz="3600" dirty="0" err="1" smtClean="0">
                <a:solidFill>
                  <a:schemeClr val="bg1"/>
                </a:solidFill>
              </a:rPr>
              <a:t>_п</a:t>
            </a:r>
            <a:r>
              <a:rPr lang="ru-RU" sz="3600" dirty="0" smtClean="0">
                <a:solidFill>
                  <a:schemeClr val="bg1"/>
                </a:solidFill>
              </a:rPr>
              <a:t>) щенка. На лбу у него было </a:t>
            </a:r>
            <a:r>
              <a:rPr lang="ru-RU" sz="3600" dirty="0" err="1" smtClean="0">
                <a:solidFill>
                  <a:schemeClr val="bg1"/>
                </a:solidFill>
              </a:rPr>
              <a:t>светл__</a:t>
            </a:r>
            <a:r>
              <a:rPr lang="ru-RU" sz="3600" dirty="0" smtClean="0">
                <a:solidFill>
                  <a:schemeClr val="bg1"/>
                </a:solidFill>
              </a:rPr>
              <a:t> (</a:t>
            </a:r>
            <a:r>
              <a:rPr lang="ru-RU" sz="3600" dirty="0" err="1" smtClean="0">
                <a:solidFill>
                  <a:schemeClr val="bg1"/>
                </a:solidFill>
              </a:rPr>
              <a:t>_р</a:t>
            </a:r>
            <a:r>
              <a:rPr lang="ru-RU" sz="3600" dirty="0" smtClean="0">
                <a:solidFill>
                  <a:schemeClr val="bg1"/>
                </a:solidFill>
              </a:rPr>
              <a:t>, </a:t>
            </a:r>
            <a:r>
              <a:rPr lang="ru-RU" sz="3600" dirty="0" err="1" smtClean="0">
                <a:solidFill>
                  <a:schemeClr val="bg1"/>
                </a:solidFill>
              </a:rPr>
              <a:t>_ч</a:t>
            </a:r>
            <a:r>
              <a:rPr lang="ru-RU" sz="3600" dirty="0" smtClean="0">
                <a:solidFill>
                  <a:schemeClr val="bg1"/>
                </a:solidFill>
              </a:rPr>
              <a:t>, </a:t>
            </a:r>
            <a:r>
              <a:rPr lang="ru-RU" sz="3600" dirty="0" err="1" smtClean="0">
                <a:solidFill>
                  <a:schemeClr val="bg1"/>
                </a:solidFill>
              </a:rPr>
              <a:t>_п</a:t>
            </a:r>
            <a:r>
              <a:rPr lang="ru-RU" sz="3600" dirty="0" smtClean="0">
                <a:solidFill>
                  <a:schemeClr val="bg1"/>
                </a:solidFill>
              </a:rPr>
              <a:t>)  пятнышко. Глазки </a:t>
            </a:r>
            <a:r>
              <a:rPr lang="ru-RU" sz="3600" dirty="0" err="1" smtClean="0">
                <a:solidFill>
                  <a:schemeClr val="bg1"/>
                </a:solidFill>
              </a:rPr>
              <a:t>озорн__</a:t>
            </a:r>
            <a:r>
              <a:rPr lang="ru-RU" sz="3600" dirty="0" smtClean="0">
                <a:solidFill>
                  <a:schemeClr val="bg1"/>
                </a:solidFill>
              </a:rPr>
              <a:t> , </a:t>
            </a:r>
            <a:r>
              <a:rPr lang="ru-RU" sz="3600" dirty="0" err="1" smtClean="0">
                <a:solidFill>
                  <a:schemeClr val="bg1"/>
                </a:solidFill>
              </a:rPr>
              <a:t>весёл__</a:t>
            </a:r>
            <a:r>
              <a:rPr lang="ru-RU" sz="3600" dirty="0" smtClean="0">
                <a:solidFill>
                  <a:schemeClr val="bg1"/>
                </a:solidFill>
              </a:rPr>
              <a:t> (</a:t>
            </a:r>
            <a:r>
              <a:rPr lang="ru-RU" sz="3600" dirty="0" err="1" smtClean="0">
                <a:solidFill>
                  <a:schemeClr val="bg1"/>
                </a:solidFill>
              </a:rPr>
              <a:t>_р</a:t>
            </a:r>
            <a:r>
              <a:rPr lang="ru-RU" sz="3600" dirty="0" smtClean="0">
                <a:solidFill>
                  <a:schemeClr val="bg1"/>
                </a:solidFill>
              </a:rPr>
              <a:t>, </a:t>
            </a:r>
            <a:r>
              <a:rPr lang="ru-RU" sz="3600" dirty="0" err="1" smtClean="0">
                <a:solidFill>
                  <a:schemeClr val="bg1"/>
                </a:solidFill>
              </a:rPr>
              <a:t>_ч</a:t>
            </a:r>
            <a:r>
              <a:rPr lang="ru-RU" sz="3600" dirty="0" smtClean="0">
                <a:solidFill>
                  <a:schemeClr val="bg1"/>
                </a:solidFill>
              </a:rPr>
              <a:t>, </a:t>
            </a:r>
            <a:r>
              <a:rPr lang="ru-RU" sz="3600" dirty="0" err="1" smtClean="0">
                <a:solidFill>
                  <a:schemeClr val="bg1"/>
                </a:solidFill>
              </a:rPr>
              <a:t>_п</a:t>
            </a:r>
            <a:r>
              <a:rPr lang="ru-RU" sz="3600" dirty="0" smtClean="0">
                <a:solidFill>
                  <a:schemeClr val="bg1"/>
                </a:solidFill>
              </a:rPr>
              <a:t>), а хвост крючком.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8543956" cy="2600896"/>
          </a:xfrm>
        </p:spPr>
        <p:txBody>
          <a:bodyPr>
            <a:normAutofit fontScale="92500" lnSpcReduction="20000"/>
          </a:bodyPr>
          <a:lstStyle/>
          <a:p>
            <a:r>
              <a:rPr lang="ru-RU" sz="2800" b="1" dirty="0" smtClean="0"/>
              <a:t>Находить</a:t>
            </a:r>
          </a:p>
          <a:p>
            <a:r>
              <a:rPr lang="ru-RU" dirty="0" smtClean="0"/>
              <a:t>                         имена прилагательные;</a:t>
            </a:r>
          </a:p>
          <a:p>
            <a:r>
              <a:rPr lang="ru-RU" sz="2800" b="1" dirty="0" smtClean="0"/>
              <a:t>Определять </a:t>
            </a:r>
          </a:p>
          <a:p>
            <a:r>
              <a:rPr lang="ru-RU" dirty="0" smtClean="0"/>
              <a:t>                        род число и падеж имен прилагательных;</a:t>
            </a:r>
          </a:p>
          <a:p>
            <a:r>
              <a:rPr lang="ru-RU" sz="2800" b="1" dirty="0" smtClean="0"/>
              <a:t>Объяснять </a:t>
            </a:r>
          </a:p>
          <a:p>
            <a:r>
              <a:rPr lang="ru-RU" sz="2800" b="1" dirty="0" smtClean="0"/>
              <a:t>                   </a:t>
            </a:r>
            <a:r>
              <a:rPr lang="ru-RU" dirty="0" smtClean="0"/>
              <a:t>правописание безударных окончаний прилагательных.</a:t>
            </a:r>
            <a:endParaRPr lang="ru-RU" sz="2800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85729"/>
            <a:ext cx="8558242" cy="357189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Мама принесла домой маленьк</a:t>
            </a:r>
            <a:r>
              <a:rPr lang="ru-RU" dirty="0" smtClean="0">
                <a:solidFill>
                  <a:srgbClr val="FF0000"/>
                </a:solidFill>
              </a:rPr>
              <a:t>ого</a:t>
            </a:r>
            <a:r>
              <a:rPr lang="ru-RU" dirty="0" smtClean="0"/>
              <a:t> пушист</a:t>
            </a:r>
            <a:r>
              <a:rPr lang="ru-RU" dirty="0" smtClean="0">
                <a:solidFill>
                  <a:srgbClr val="FF0000"/>
                </a:solidFill>
              </a:rPr>
              <a:t>ого</a:t>
            </a:r>
            <a:r>
              <a:rPr lang="ru-RU" dirty="0" smtClean="0"/>
              <a:t> (</a:t>
            </a:r>
            <a:r>
              <a:rPr lang="ru-RU" dirty="0" err="1" smtClean="0">
                <a:solidFill>
                  <a:srgbClr val="FF0000"/>
                </a:solidFill>
              </a:rPr>
              <a:t>м</a:t>
            </a:r>
            <a:r>
              <a:rPr lang="ru-RU" dirty="0" err="1" smtClean="0"/>
              <a:t>.р</a:t>
            </a:r>
            <a:r>
              <a:rPr lang="ru-RU" dirty="0" smtClean="0"/>
              <a:t>, </a:t>
            </a:r>
            <a:r>
              <a:rPr lang="ru-RU" dirty="0" smtClean="0">
                <a:solidFill>
                  <a:srgbClr val="FF0000"/>
                </a:solidFill>
              </a:rPr>
              <a:t>ед.</a:t>
            </a:r>
            <a:r>
              <a:rPr lang="ru-RU" dirty="0" smtClean="0"/>
              <a:t>ч, </a:t>
            </a:r>
            <a:r>
              <a:rPr lang="ru-RU" dirty="0" err="1" smtClean="0">
                <a:solidFill>
                  <a:srgbClr val="FF0000"/>
                </a:solidFill>
              </a:rPr>
              <a:t>Р.</a:t>
            </a:r>
            <a:r>
              <a:rPr lang="ru-RU" dirty="0" err="1" smtClean="0"/>
              <a:t>п</a:t>
            </a:r>
            <a:r>
              <a:rPr lang="ru-RU" dirty="0" smtClean="0"/>
              <a:t>) щенка. На лбу у него было светл</a:t>
            </a:r>
            <a:r>
              <a:rPr lang="ru-RU" dirty="0" smtClean="0">
                <a:solidFill>
                  <a:srgbClr val="FF0000"/>
                </a:solidFill>
              </a:rPr>
              <a:t>ое</a:t>
            </a:r>
            <a:r>
              <a:rPr lang="ru-RU" dirty="0" smtClean="0"/>
              <a:t> (</a:t>
            </a:r>
            <a:r>
              <a:rPr lang="ru-RU" dirty="0" err="1" smtClean="0">
                <a:solidFill>
                  <a:srgbClr val="FF0000"/>
                </a:solidFill>
              </a:rPr>
              <a:t>с.</a:t>
            </a:r>
            <a:r>
              <a:rPr lang="ru-RU" dirty="0" err="1" smtClean="0"/>
              <a:t>р</a:t>
            </a:r>
            <a:r>
              <a:rPr lang="ru-RU" dirty="0" smtClean="0"/>
              <a:t>, </a:t>
            </a:r>
            <a:r>
              <a:rPr lang="ru-RU" dirty="0" smtClean="0">
                <a:solidFill>
                  <a:srgbClr val="FF0000"/>
                </a:solidFill>
              </a:rPr>
              <a:t>ед.</a:t>
            </a:r>
            <a:r>
              <a:rPr lang="ru-RU" dirty="0" smtClean="0"/>
              <a:t>ч, </a:t>
            </a:r>
            <a:r>
              <a:rPr lang="ru-RU" dirty="0" err="1" smtClean="0">
                <a:solidFill>
                  <a:srgbClr val="FF0000"/>
                </a:solidFill>
              </a:rPr>
              <a:t>И.</a:t>
            </a:r>
            <a:r>
              <a:rPr lang="ru-RU" dirty="0" err="1" smtClean="0"/>
              <a:t>п</a:t>
            </a:r>
            <a:r>
              <a:rPr lang="ru-RU" dirty="0" smtClean="0"/>
              <a:t>)  пятнышко. Глазки озорн</a:t>
            </a:r>
            <a:r>
              <a:rPr lang="ru-RU" dirty="0" smtClean="0">
                <a:solidFill>
                  <a:srgbClr val="FF0000"/>
                </a:solidFill>
              </a:rPr>
              <a:t>ые</a:t>
            </a:r>
            <a:r>
              <a:rPr lang="ru-RU" dirty="0" smtClean="0"/>
              <a:t> , весёлые(</a:t>
            </a:r>
            <a:r>
              <a:rPr lang="ru-RU" dirty="0" err="1" smtClean="0">
                <a:solidFill>
                  <a:srgbClr val="FF0000"/>
                </a:solidFill>
              </a:rPr>
              <a:t>ж.</a:t>
            </a:r>
            <a:r>
              <a:rPr lang="ru-RU" dirty="0" err="1" smtClean="0"/>
              <a:t>р,</a:t>
            </a:r>
            <a:r>
              <a:rPr lang="ru-RU" dirty="0" err="1" smtClean="0">
                <a:solidFill>
                  <a:srgbClr val="FF0000"/>
                </a:solidFill>
              </a:rPr>
              <a:t>мн.</a:t>
            </a:r>
            <a:r>
              <a:rPr lang="ru-RU" dirty="0" err="1" smtClean="0"/>
              <a:t>ч,</a:t>
            </a:r>
            <a:r>
              <a:rPr lang="ru-RU" dirty="0" err="1" smtClean="0">
                <a:solidFill>
                  <a:srgbClr val="FF0000"/>
                </a:solidFill>
              </a:rPr>
              <a:t>И.</a:t>
            </a:r>
            <a:r>
              <a:rPr lang="ru-RU" dirty="0" err="1" smtClean="0"/>
              <a:t>п</a:t>
            </a:r>
            <a:r>
              <a:rPr lang="ru-RU" dirty="0" smtClean="0"/>
              <a:t>.), а хвост крючком.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5214950"/>
            <a:ext cx="8401080" cy="142876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50005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Проверь правильность выполнения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8329642" cy="464573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К заветн</a:t>
            </a:r>
            <a:r>
              <a:rPr lang="ru-RU" dirty="0" smtClean="0">
                <a:solidFill>
                  <a:srgbClr val="C00000"/>
                </a:solidFill>
              </a:rPr>
              <a:t>ому</a:t>
            </a:r>
            <a:r>
              <a:rPr lang="ru-RU" dirty="0" smtClean="0"/>
              <a:t> месту (ср.р., ед.ч., Д.п.);</a:t>
            </a:r>
          </a:p>
          <a:p>
            <a:pPr>
              <a:buNone/>
            </a:pPr>
            <a:r>
              <a:rPr lang="ru-RU" dirty="0" smtClean="0"/>
              <a:t>По маленьк</a:t>
            </a:r>
            <a:r>
              <a:rPr lang="ru-RU" dirty="0" smtClean="0">
                <a:solidFill>
                  <a:srgbClr val="C00000"/>
                </a:solidFill>
              </a:rPr>
              <a:t>ому</a:t>
            </a:r>
            <a:r>
              <a:rPr lang="ru-RU" dirty="0" smtClean="0"/>
              <a:t> мостику (м.р., ед.ч., Д.п.);</a:t>
            </a:r>
          </a:p>
          <a:p>
            <a:pPr>
              <a:buNone/>
            </a:pPr>
            <a:r>
              <a:rPr lang="ru-RU" dirty="0" smtClean="0"/>
              <a:t>Сквозь непроходим</a:t>
            </a:r>
            <a:r>
              <a:rPr lang="ru-RU" dirty="0" smtClean="0">
                <a:solidFill>
                  <a:srgbClr val="C00000"/>
                </a:solidFill>
              </a:rPr>
              <a:t>ые</a:t>
            </a:r>
            <a:r>
              <a:rPr lang="ru-RU" dirty="0" smtClean="0"/>
              <a:t> чащи (ж.р., мн.ч., В.п.);</a:t>
            </a:r>
          </a:p>
          <a:p>
            <a:pPr>
              <a:buNone/>
            </a:pPr>
            <a:r>
              <a:rPr lang="ru-RU" dirty="0" smtClean="0"/>
              <a:t>От ласков</a:t>
            </a:r>
            <a:r>
              <a:rPr lang="ru-RU" dirty="0" smtClean="0">
                <a:solidFill>
                  <a:srgbClr val="C00000"/>
                </a:solidFill>
              </a:rPr>
              <a:t>ого</a:t>
            </a:r>
            <a:r>
              <a:rPr lang="ru-RU" dirty="0" smtClean="0"/>
              <a:t> слова (ср.р., ед.ч., Р.п.,);</a:t>
            </a:r>
          </a:p>
          <a:p>
            <a:pPr>
              <a:buNone/>
            </a:pPr>
            <a:r>
              <a:rPr lang="ru-RU" dirty="0" smtClean="0"/>
              <a:t>Зимн</a:t>
            </a:r>
            <a:r>
              <a:rPr lang="ru-RU" dirty="0" smtClean="0">
                <a:solidFill>
                  <a:srgbClr val="C00000"/>
                </a:solidFill>
              </a:rPr>
              <a:t>ими</a:t>
            </a:r>
            <a:r>
              <a:rPr lang="ru-RU" dirty="0" smtClean="0"/>
              <a:t>, солнечн</a:t>
            </a:r>
            <a:r>
              <a:rPr lang="ru-RU" dirty="0" smtClean="0">
                <a:solidFill>
                  <a:srgbClr val="C00000"/>
                </a:solidFill>
              </a:rPr>
              <a:t>ыми</a:t>
            </a:r>
            <a:r>
              <a:rPr lang="ru-RU" dirty="0" smtClean="0"/>
              <a:t> днями (м.р., мн.ч., Т.п.);</a:t>
            </a:r>
          </a:p>
          <a:p>
            <a:pPr>
              <a:buNone/>
            </a:pPr>
            <a:r>
              <a:rPr lang="ru-RU" dirty="0" smtClean="0"/>
              <a:t>О преданн</a:t>
            </a:r>
            <a:r>
              <a:rPr lang="ru-RU" dirty="0" smtClean="0">
                <a:solidFill>
                  <a:srgbClr val="C00000"/>
                </a:solidFill>
              </a:rPr>
              <a:t>ой</a:t>
            </a:r>
            <a:r>
              <a:rPr lang="ru-RU" dirty="0" smtClean="0"/>
              <a:t> собаке (ж.р., ед.ч., П.п.);</a:t>
            </a:r>
          </a:p>
          <a:p>
            <a:pPr>
              <a:buNone/>
            </a:pPr>
            <a:r>
              <a:rPr lang="ru-RU" dirty="0" smtClean="0"/>
              <a:t>С ранн</a:t>
            </a:r>
            <a:r>
              <a:rPr lang="ru-RU" dirty="0" smtClean="0">
                <a:solidFill>
                  <a:srgbClr val="C00000"/>
                </a:solidFill>
              </a:rPr>
              <a:t>его</a:t>
            </a:r>
            <a:r>
              <a:rPr lang="ru-RU" dirty="0" smtClean="0"/>
              <a:t> утра (ср.р., ед.ч., Р.п.);</a:t>
            </a:r>
          </a:p>
          <a:p>
            <a:pPr>
              <a:buNone/>
            </a:pPr>
            <a:r>
              <a:rPr lang="ru-RU" dirty="0" smtClean="0"/>
              <a:t>До поздн</a:t>
            </a:r>
            <a:r>
              <a:rPr lang="ru-RU" dirty="0" smtClean="0">
                <a:solidFill>
                  <a:srgbClr val="C00000"/>
                </a:solidFill>
              </a:rPr>
              <a:t>его</a:t>
            </a:r>
            <a:r>
              <a:rPr lang="ru-RU" dirty="0" smtClean="0"/>
              <a:t> вечера (м.р., ед.ч., Р.п.).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  <a:hlinkClick r:id="rId2" action="ppaction://hlinkpres?slideindex=1&amp;slidetitle="/>
              </a:rPr>
              <a:t>ФИЗМИНУТКА</a:t>
            </a: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b="1" i="1" u="sng" dirty="0" smtClean="0">
                <a:solidFill>
                  <a:srgbClr val="C00000"/>
                </a:solidFill>
                <a:hlinkClick r:id="rId3" action="ppaction://hlinkpres?slideindex=1&amp;slidetitle="/>
              </a:rPr>
              <a:t>тест</a:t>
            </a:r>
            <a:endParaRPr lang="ru-RU" b="1" i="1" u="sng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4286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507436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Дождик моросил по её </a:t>
            </a:r>
            <a:r>
              <a:rPr lang="ru-RU" dirty="0" smtClean="0">
                <a:solidFill>
                  <a:schemeClr val="accent1"/>
                </a:solidFill>
              </a:rPr>
              <a:t>пестренькой лакированной (ж.р., ед.ч., Д.п.) </a:t>
            </a:r>
            <a:r>
              <a:rPr lang="ru-RU" dirty="0" smtClean="0"/>
              <a:t>спинке…</a:t>
            </a:r>
          </a:p>
          <a:p>
            <a:pPr>
              <a:buNone/>
            </a:pPr>
            <a:r>
              <a:rPr lang="ru-RU" dirty="0" smtClean="0"/>
              <a:t>Вдруг </a:t>
            </a:r>
            <a:r>
              <a:rPr lang="ru-RU" dirty="0" smtClean="0">
                <a:solidFill>
                  <a:schemeClr val="accent1"/>
                </a:solidFill>
              </a:rPr>
              <a:t>тонкий, свистящий, прерывистый (м.р., ед.ч., И.п.) </a:t>
            </a:r>
            <a:r>
              <a:rPr lang="ru-RU" dirty="0" smtClean="0"/>
              <a:t>звук раздался в воздухе.</a:t>
            </a:r>
          </a:p>
          <a:p>
            <a:pPr>
              <a:buNone/>
            </a:pPr>
            <a:r>
              <a:rPr lang="ru-RU" dirty="0" smtClean="0"/>
              <a:t>Она знала, что утки не станут есть её, </a:t>
            </a:r>
            <a:r>
              <a:rPr lang="ru-RU" dirty="0" smtClean="0">
                <a:solidFill>
                  <a:schemeClr val="accent1"/>
                </a:solidFill>
              </a:rPr>
              <a:t>большую и толстую (ж.р., ед.ч., Р.п.)</a:t>
            </a:r>
            <a:r>
              <a:rPr lang="ru-RU" dirty="0" smtClean="0"/>
              <a:t> квакушку…</a:t>
            </a:r>
          </a:p>
          <a:p>
            <a:pPr>
              <a:buNone/>
            </a:pPr>
            <a:r>
              <a:rPr lang="ru-RU" dirty="0" smtClean="0"/>
              <a:t>Она скоро привыкла к своему </a:t>
            </a:r>
            <a:r>
              <a:rPr lang="ru-RU" dirty="0" smtClean="0">
                <a:solidFill>
                  <a:schemeClr val="accent1"/>
                </a:solidFill>
              </a:rPr>
              <a:t>необычному (ср.р., ед.ч., Д.п.) </a:t>
            </a:r>
            <a:r>
              <a:rPr lang="ru-RU" dirty="0" smtClean="0"/>
              <a:t>положению и даже начала осматриваться.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21429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b="1" dirty="0" smtClean="0"/>
              <a:t>Находили</a:t>
            </a:r>
          </a:p>
          <a:p>
            <a:pPr>
              <a:buNone/>
            </a:pPr>
            <a:r>
              <a:rPr lang="ru-RU" dirty="0" smtClean="0"/>
              <a:t>                      имена прилагательные;</a:t>
            </a:r>
          </a:p>
          <a:p>
            <a:r>
              <a:rPr lang="ru-RU" sz="3200" b="1" dirty="0" smtClean="0"/>
              <a:t>Определяли </a:t>
            </a:r>
          </a:p>
          <a:p>
            <a:pPr>
              <a:buNone/>
            </a:pPr>
            <a:r>
              <a:rPr lang="ru-RU" dirty="0" smtClean="0"/>
              <a:t>          род число и падеж имен прилагательных;</a:t>
            </a:r>
          </a:p>
          <a:p>
            <a:r>
              <a:rPr lang="ru-RU" sz="3200" b="1" dirty="0" smtClean="0"/>
              <a:t>Объясняли </a:t>
            </a:r>
          </a:p>
          <a:p>
            <a:pPr>
              <a:buNone/>
            </a:pPr>
            <a:r>
              <a:rPr lang="ru-RU" sz="3200" b="1" dirty="0" smtClean="0"/>
              <a:t>         </a:t>
            </a:r>
            <a:r>
              <a:rPr lang="ru-RU" dirty="0" smtClean="0"/>
              <a:t>правописание безударных окончаний прилагательных.</a:t>
            </a:r>
            <a:endParaRPr lang="ru-RU" sz="3200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102</TotalTime>
  <Words>310</Words>
  <PresentationFormat>Экран (4:3)</PresentationFormat>
  <Paragraphs>33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Городская</vt:lpstr>
      <vt:lpstr>«Имена прилагательные» урок – обобщение. </vt:lpstr>
      <vt:lpstr>Мама принесла домой маленьк__ пушист__ (_р, _ч, _п) щенка. На лбу у него было светл__ (_р, _ч, _п)  пятнышко. Глазки озорн__ , весёл__ (_р, _ч, _п), а хвост крючком.</vt:lpstr>
      <vt:lpstr>Мама принесла домой маленького пушистого (м.р, ед.ч, Р.п) щенка. На лбу у него было светлое (с.р, ед.ч, И.п)  пятнышко. Глазки озорные , весёлые(ж.р,мн.ч,И.п.), а хвост крючком.</vt:lpstr>
      <vt:lpstr>Проверь правильность выполнения 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Мама принесла домой маленьк__ пушист__ (_р, _ч, _п) щенка. На лбу у него было светл__ (_р, _ч, _п)  пятнышко. Глазки озорн__ , весёл__ (_р, _ч, _п), а хвост крючком.</dc:title>
  <dc:creator>Начальная школа</dc:creator>
  <cp:lastModifiedBy>Начальная школа</cp:lastModifiedBy>
  <cp:revision>12</cp:revision>
  <dcterms:created xsi:type="dcterms:W3CDTF">2015-01-18T12:10:49Z</dcterms:created>
  <dcterms:modified xsi:type="dcterms:W3CDTF">2015-10-06T12:16:59Z</dcterms:modified>
</cp:coreProperties>
</file>