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738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 anchor="b">
            <a:normAutofit/>
          </a:bodyPr>
          <a:lstStyle>
            <a:lvl1pPr marL="0" algn="r">
              <a:defRPr sz="48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5B106E36-FD25-4E2D-B0AA-010F637433A0}" type="datetimeFigureOut">
              <a:rPr lang="ru-RU" smtClean="0"/>
              <a:pPr/>
              <a:t>18.01.2015</a:t>
            </a:fld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18.01.2015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18.01.2015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18.01.2015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000128" y="3267456"/>
            <a:ext cx="74066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 anchor="t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5B106E36-FD25-4E2D-B0AA-010F637433A0}" type="datetimeFigureOut">
              <a:rPr lang="ru-RU" smtClean="0"/>
              <a:pPr/>
              <a:t>18.01.2015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18.01.2015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616744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4800600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 lIns="9144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18.01.2015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18.01.2015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18.01.2015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5057552" y="105765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9" name="Дата 8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5B106E36-FD25-4E2D-B0AA-010F637433A0}" type="datetimeFigureOut">
              <a:rPr lang="ru-RU" smtClean="0"/>
              <a:pPr/>
              <a:t>18.01.2015</a:t>
            </a:fld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  <a:extLst/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5B106E36-FD25-4E2D-B0AA-010F637433A0}" type="datetimeFigureOut">
              <a:rPr lang="ru-RU" smtClean="0"/>
              <a:pPr/>
              <a:t>18.01.2015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2264" cy="274320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2280" cy="274320"/>
          </a:xfrm>
          <a:prstGeom prst="rect">
            <a:avLst/>
          </a:prstGeom>
        </p:spPr>
        <p:txBody>
          <a:bodyPr/>
          <a:lstStyle>
            <a:lvl1pPr algn="l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18.01.2015</a:t>
            </a:fld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38952" y="6514568"/>
            <a:ext cx="464288" cy="274320"/>
          </a:xfrm>
          <a:prstGeom prst="rect">
            <a:avLst/>
          </a:prstGeom>
        </p:spPr>
        <p:txBody>
          <a:bodyPr anchor="ctr"/>
          <a:lstStyle>
            <a:lvl1pPr algn="r" eaLnBrk="1" latinLnBrk="0" hangingPunct="1">
              <a:defRPr kumimoji="0" sz="1600">
                <a:solidFill>
                  <a:schemeClr val="tx2">
                    <a:shade val="90000"/>
                  </a:schemeClr>
                </a:solidFill>
                <a:effectLst/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46237"/>
            <a:ext cx="8229600" cy="452628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marL="54864" algn="r" rtl="0" eaLnBrk="1" latinLnBrk="0" hangingPunct="1">
        <a:spcBef>
          <a:spcPct val="0"/>
        </a:spcBef>
        <a:buNone/>
        <a:defRPr kumimoji="0" sz="4600" kern="1200">
          <a:solidFill>
            <a:schemeClr val="tx2">
              <a:tint val="100000"/>
              <a:shade val="90000"/>
              <a:satMod val="250000"/>
              <a:alpha val="100000"/>
            </a:schemeClr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92100" indent="-292100" algn="l" rtl="0" eaLnBrk="1" latinLnBrk="0" hangingPunct="1">
        <a:spcBef>
          <a:spcPts val="0"/>
        </a:spcBef>
        <a:buClr>
          <a:schemeClr val="accent1"/>
        </a:buClr>
        <a:buSzPct val="70000"/>
        <a:buFont typeface="Wingdings 2"/>
        <a:buChar char="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rtl="0" eaLnBrk="1" latinLnBrk="0" hangingPunct="1">
        <a:spcBef>
          <a:spcPts val="400"/>
        </a:spcBef>
        <a:buClr>
          <a:schemeClr val="accent2"/>
        </a:buClr>
        <a:buSzPct val="90000"/>
        <a:buFontTx/>
        <a:buChar char="•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192024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&#1087;&#1086;&#1076;&#1091;&#1084;&#1072;&#1081;.pptx" TargetMode="External"/><Relationship Id="rId2" Type="http://schemas.openxmlformats.org/officeDocument/2006/relationships/hyperlink" Target="&#1084;&#1086;&#1083;&#1086;&#1076;&#1077;&#1094;.pptx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&#1084;&#1086;&#1083;&#1086;&#1076;&#1077;&#1094;.pptx" TargetMode="External"/><Relationship Id="rId2" Type="http://schemas.openxmlformats.org/officeDocument/2006/relationships/hyperlink" Target="&#1087;&#1086;&#1076;&#1091;&#1084;&#1072;&#1081;.pptx" TargetMode="Externa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&#1084;&#1086;&#1083;&#1086;&#1076;&#1077;&#1094;.pptx" TargetMode="External"/><Relationship Id="rId2" Type="http://schemas.openxmlformats.org/officeDocument/2006/relationships/hyperlink" Target="&#1087;&#1086;&#1076;&#1091;&#1084;&#1072;&#1081;.pptx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&#1084;&#1086;&#1083;&#1086;&#1076;&#1077;&#1094;.pptx" TargetMode="External"/><Relationship Id="rId2" Type="http://schemas.openxmlformats.org/officeDocument/2006/relationships/hyperlink" Target="&#1087;&#1086;&#1076;&#1091;&#1084;&#1072;&#1081;.pptx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&#1084;&#1086;&#1083;&#1086;&#1076;&#1077;&#1094;.pptx" TargetMode="External"/><Relationship Id="rId2" Type="http://schemas.openxmlformats.org/officeDocument/2006/relationships/hyperlink" Target="&#1087;&#1086;&#1076;&#1091;&#1084;&#1072;&#1081;.pptx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&#1087;&#1086;&#1076;&#1091;&#1084;&#1072;&#1081;.pptx" TargetMode="External"/><Relationship Id="rId2" Type="http://schemas.openxmlformats.org/officeDocument/2006/relationships/hyperlink" Target="&#1084;&#1086;&#1083;&#1086;&#1076;&#1077;&#1094;.pptx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&#1087;&#1086;&#1076;&#1091;&#1084;&#1072;&#1081;.pptx" TargetMode="External"/><Relationship Id="rId2" Type="http://schemas.openxmlformats.org/officeDocument/2006/relationships/hyperlink" Target="&#1084;&#1086;&#1083;&#1086;&#1076;&#1077;&#1094;.pptx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&#1084;&#1086;&#1083;&#1086;&#1076;&#1077;&#1094;.pptx" TargetMode="External"/><Relationship Id="rId2" Type="http://schemas.openxmlformats.org/officeDocument/2006/relationships/hyperlink" Target="&#1087;&#1086;&#1076;&#1091;&#1084;&#1072;&#1081;.pptx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&#1084;&#1086;&#1083;&#1086;&#1076;&#1077;&#1094;.pptx" TargetMode="External"/><Relationship Id="rId2" Type="http://schemas.openxmlformats.org/officeDocument/2006/relationships/hyperlink" Target="&#1087;&#1086;&#1076;&#1091;&#1084;&#1072;&#1081;.pptx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1476363"/>
          </a:xfrm>
        </p:spPr>
        <p:txBody>
          <a:bodyPr/>
          <a:lstStyle/>
          <a:p>
            <a:r>
              <a:rPr lang="ru-RU" dirty="0" smtClean="0"/>
              <a:t>Найди имя прилагательное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5720" y="2819400"/>
            <a:ext cx="8408114" cy="1752600"/>
          </a:xfrm>
        </p:spPr>
        <p:txBody>
          <a:bodyPr/>
          <a:lstStyle/>
          <a:p>
            <a:pPr marL="514350" indent="-514350" algn="l">
              <a:buFont typeface="Wingdings" pitchFamily="2" charset="2"/>
              <a:buChar char="§"/>
            </a:pPr>
            <a:r>
              <a:rPr lang="ru-RU" dirty="0" smtClean="0">
                <a:hlinkClick r:id="rId2" action="ppaction://hlinkpres?slideindex=1&amp;slidetitle="/>
              </a:rPr>
              <a:t>Тёплый</a:t>
            </a:r>
            <a:endParaRPr lang="ru-RU" dirty="0" smtClean="0"/>
          </a:p>
          <a:p>
            <a:pPr marL="514350" indent="-514350" algn="l">
              <a:buFont typeface="Wingdings" pitchFamily="2" charset="2"/>
              <a:buChar char="§"/>
            </a:pPr>
            <a:r>
              <a:rPr lang="ru-RU" dirty="0" smtClean="0">
                <a:hlinkClick r:id="rId3" action="ppaction://hlinkpres?slideindex=1&amp;slidetitle="/>
              </a:rPr>
              <a:t>Теплота</a:t>
            </a:r>
            <a:r>
              <a:rPr lang="ru-RU" dirty="0" smtClean="0"/>
              <a:t> </a:t>
            </a:r>
          </a:p>
          <a:p>
            <a:pPr marL="514350" indent="-514350" algn="l">
              <a:buFont typeface="Wingdings" pitchFamily="2" charset="2"/>
              <a:buChar char="§"/>
            </a:pPr>
            <a:r>
              <a:rPr lang="ru-RU" dirty="0" smtClean="0">
                <a:hlinkClick r:id="rId3" action="ppaction://hlinkpres?slideindex=1&amp;slidetitle="/>
              </a:rPr>
              <a:t>Утеплять</a:t>
            </a:r>
            <a:endParaRPr lang="ru-RU" dirty="0" smtClean="0"/>
          </a:p>
          <a:p>
            <a:pPr marL="514350" indent="-514350" algn="l">
              <a:buFont typeface="Wingdings" pitchFamily="2" charset="2"/>
              <a:buChar char="§"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ru-RU" dirty="0" smtClean="0"/>
              <a:t>Укажи прилагательное мужского рода.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l">
              <a:buFont typeface="Arial" pitchFamily="34" charset="0"/>
              <a:buChar char="•"/>
            </a:pPr>
            <a:r>
              <a:rPr lang="ru-RU" dirty="0" smtClean="0">
                <a:hlinkClick r:id="rId2" action="ppaction://hlinkpres?slideindex=1&amp;slidetitle="/>
              </a:rPr>
              <a:t>Белая</a:t>
            </a:r>
            <a:endParaRPr lang="ru-RU" dirty="0" smtClean="0"/>
          </a:p>
          <a:p>
            <a:pPr algn="l">
              <a:buFont typeface="Arial" pitchFamily="34" charset="0"/>
              <a:buChar char="•"/>
            </a:pPr>
            <a:r>
              <a:rPr lang="ru-RU" dirty="0" smtClean="0">
                <a:hlinkClick r:id="rId3" action="ppaction://hlinkpres?slideindex=1&amp;slidetitle="/>
              </a:rPr>
              <a:t>Белый</a:t>
            </a:r>
            <a:endParaRPr lang="ru-RU" dirty="0" smtClean="0"/>
          </a:p>
          <a:p>
            <a:pPr algn="l">
              <a:buFont typeface="Arial" pitchFamily="34" charset="0"/>
              <a:buChar char="•"/>
            </a:pPr>
            <a:r>
              <a:rPr lang="ru-RU" dirty="0" smtClean="0">
                <a:hlinkClick r:id="rId2" action="ppaction://hlinkpres?slideindex=1&amp;slidetitle="/>
              </a:rPr>
              <a:t>Белое</a:t>
            </a:r>
            <a:r>
              <a:rPr lang="ru-RU" dirty="0" smtClean="0"/>
              <a:t>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ru-RU" dirty="0" smtClean="0"/>
              <a:t>Укажи прилагательное множественного числа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hlinkClick r:id="rId2" action="ppaction://hlinkpres?slideindex=1&amp;slidetitle="/>
              </a:rPr>
              <a:t>Крепкий</a:t>
            </a:r>
            <a:endParaRPr lang="ru-RU" dirty="0" smtClean="0"/>
          </a:p>
          <a:p>
            <a:r>
              <a:rPr lang="ru-RU" dirty="0" smtClean="0">
                <a:hlinkClick r:id="rId2" action="ppaction://hlinkpres?slideindex=1&amp;slidetitle="/>
              </a:rPr>
              <a:t>Легкий</a:t>
            </a:r>
            <a:endParaRPr lang="ru-RU" dirty="0" smtClean="0"/>
          </a:p>
          <a:p>
            <a:r>
              <a:rPr lang="ru-RU" dirty="0" smtClean="0">
                <a:hlinkClick r:id="rId3" action="ppaction://hlinkpres?slideindex=1&amp;slidetitle="/>
              </a:rPr>
              <a:t>Маленькие</a:t>
            </a:r>
            <a:r>
              <a:rPr lang="ru-RU" dirty="0" smtClean="0"/>
              <a:t>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3461216"/>
          </a:xfrm>
        </p:spPr>
        <p:txBody>
          <a:bodyPr>
            <a:normAutofit fontScale="90000"/>
          </a:bodyPr>
          <a:lstStyle/>
          <a:p>
            <a:pPr algn="l"/>
            <a:r>
              <a:rPr lang="ru-RU" dirty="0" smtClean="0"/>
              <a:t>Прочитай предложение. Каким членом предложения является прилагательное?</a:t>
            </a:r>
            <a:br>
              <a:rPr lang="ru-RU" dirty="0" smtClean="0"/>
            </a:br>
            <a:r>
              <a:rPr lang="ru-RU" b="1" i="1" dirty="0" smtClean="0"/>
              <a:t>Ученики из цветной бумаги делали открытки.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500570"/>
            <a:ext cx="8229600" cy="1671946"/>
          </a:xfrm>
        </p:spPr>
        <p:txBody>
          <a:bodyPr/>
          <a:lstStyle/>
          <a:p>
            <a:r>
              <a:rPr lang="ru-RU" dirty="0" smtClean="0">
                <a:hlinkClick r:id="rId2" action="ppaction://hlinkpres?slideindex=1&amp;slidetitle="/>
              </a:rPr>
              <a:t>Дополнение</a:t>
            </a:r>
            <a:endParaRPr lang="ru-RU" dirty="0" smtClean="0"/>
          </a:p>
          <a:p>
            <a:r>
              <a:rPr lang="ru-RU" dirty="0" smtClean="0">
                <a:hlinkClick r:id="rId2" action="ppaction://hlinkpres?slideindex=1&amp;slidetitle="/>
              </a:rPr>
              <a:t>Обстоятельства</a:t>
            </a:r>
            <a:endParaRPr lang="ru-RU" dirty="0" smtClean="0"/>
          </a:p>
          <a:p>
            <a:r>
              <a:rPr lang="ru-RU" dirty="0" smtClean="0">
                <a:hlinkClick r:id="rId3" action="ppaction://hlinkpres?slideindex=1&amp;slidetitle="/>
              </a:rPr>
              <a:t>Определение</a:t>
            </a:r>
            <a:r>
              <a:rPr lang="ru-RU" dirty="0" smtClean="0"/>
              <a:t>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ru-RU" dirty="0" smtClean="0"/>
              <a:t>Укажи прилагательное с мягкой основой.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hlinkClick r:id="rId2" action="ppaction://hlinkpres?slideindex=1&amp;slidetitle="/>
              </a:rPr>
              <a:t>Светлый </a:t>
            </a:r>
            <a:endParaRPr lang="ru-RU" dirty="0" smtClean="0"/>
          </a:p>
          <a:p>
            <a:r>
              <a:rPr lang="ru-RU" dirty="0" smtClean="0">
                <a:hlinkClick r:id="rId3" action="ppaction://hlinkpres?slideindex=1&amp;slidetitle="/>
              </a:rPr>
              <a:t>Соседний</a:t>
            </a:r>
            <a:endParaRPr lang="ru-RU" dirty="0" smtClean="0"/>
          </a:p>
          <a:p>
            <a:r>
              <a:rPr lang="ru-RU" dirty="0" smtClean="0">
                <a:hlinkClick r:id="rId2" action="ppaction://hlinkpres?slideindex=1&amp;slidetitle="/>
              </a:rPr>
              <a:t>Больной</a:t>
            </a:r>
            <a:r>
              <a:rPr lang="ru-RU" dirty="0" smtClean="0"/>
              <a:t>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2246770"/>
          </a:xfrm>
        </p:spPr>
        <p:txBody>
          <a:bodyPr/>
          <a:lstStyle/>
          <a:p>
            <a:pPr algn="l"/>
            <a:r>
              <a:rPr lang="ru-RU" dirty="0" smtClean="0"/>
              <a:t>Прочитай слова. Что это?</a:t>
            </a:r>
            <a:br>
              <a:rPr lang="ru-RU" dirty="0" smtClean="0"/>
            </a:br>
            <a:r>
              <a:rPr lang="ru-RU" b="1" i="1" dirty="0" smtClean="0"/>
              <a:t>Смелый, смелого, смелым…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786057"/>
            <a:ext cx="8229600" cy="3386459"/>
          </a:xfrm>
        </p:spPr>
        <p:txBody>
          <a:bodyPr/>
          <a:lstStyle/>
          <a:p>
            <a:r>
              <a:rPr lang="ru-RU" dirty="0" smtClean="0">
                <a:hlinkClick r:id="rId2" action="ppaction://hlinkpres?slideindex=1&amp;slidetitle="/>
              </a:rPr>
              <a:t>Разные формы одного слова</a:t>
            </a:r>
            <a:endParaRPr lang="ru-RU" dirty="0" smtClean="0"/>
          </a:p>
          <a:p>
            <a:r>
              <a:rPr lang="ru-RU" dirty="0" smtClean="0">
                <a:hlinkClick r:id="rId3" action="ppaction://hlinkpres?slideindex=1&amp;slidetitle="/>
              </a:rPr>
              <a:t>Не родственные слова</a:t>
            </a:r>
            <a:endParaRPr lang="ru-RU" dirty="0" smtClean="0"/>
          </a:p>
          <a:p>
            <a:r>
              <a:rPr lang="ru-RU" dirty="0" smtClean="0">
                <a:hlinkClick r:id="rId3" action="ppaction://hlinkpres?slideindex=1&amp;slidetitle="/>
              </a:rPr>
              <a:t>Однокоренные слова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3961282"/>
          </a:xfrm>
        </p:spPr>
        <p:txBody>
          <a:bodyPr>
            <a:normAutofit fontScale="90000"/>
          </a:bodyPr>
          <a:lstStyle/>
          <a:p>
            <a:pPr algn="l"/>
            <a:r>
              <a:rPr lang="ru-RU" dirty="0" smtClean="0"/>
              <a:t>Сколько прилагательных в стихотворении?</a:t>
            </a:r>
            <a:br>
              <a:rPr lang="ru-RU" dirty="0" smtClean="0"/>
            </a:br>
            <a:r>
              <a:rPr lang="ru-RU" b="1" i="1" dirty="0" smtClean="0"/>
              <a:t>Люблю грозу в начале мая,</a:t>
            </a:r>
            <a:br>
              <a:rPr lang="ru-RU" b="1" i="1" dirty="0" smtClean="0"/>
            </a:br>
            <a:r>
              <a:rPr lang="ru-RU" b="1" i="1" dirty="0" smtClean="0"/>
              <a:t>Когда весенний, первый гром,</a:t>
            </a:r>
            <a:br>
              <a:rPr lang="ru-RU" b="1" i="1" dirty="0" smtClean="0"/>
            </a:br>
            <a:r>
              <a:rPr lang="ru-RU" b="1" i="1" dirty="0" smtClean="0"/>
              <a:t>Как бы </a:t>
            </a:r>
            <a:r>
              <a:rPr lang="ru-RU" b="1" i="1" dirty="0" err="1" smtClean="0"/>
              <a:t>резвяся</a:t>
            </a:r>
            <a:r>
              <a:rPr lang="ru-RU" b="1" i="1" dirty="0" smtClean="0"/>
              <a:t> и играя,</a:t>
            </a:r>
            <a:br>
              <a:rPr lang="ru-RU" b="1" i="1" dirty="0" smtClean="0"/>
            </a:br>
            <a:r>
              <a:rPr lang="ru-RU" b="1" i="1" dirty="0" smtClean="0"/>
              <a:t>грохочет в небе </a:t>
            </a:r>
            <a:r>
              <a:rPr lang="ru-RU" b="1" i="1" dirty="0" err="1" smtClean="0"/>
              <a:t>голубом</a:t>
            </a:r>
            <a:r>
              <a:rPr lang="ru-RU" b="1" i="1" dirty="0" smtClean="0"/>
              <a:t>.</a:t>
            </a:r>
            <a:endParaRPr lang="ru-RU" b="1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643446"/>
            <a:ext cx="8229600" cy="1529070"/>
          </a:xfrm>
        </p:spPr>
        <p:txBody>
          <a:bodyPr>
            <a:normAutofit lnSpcReduction="10000"/>
          </a:bodyPr>
          <a:lstStyle/>
          <a:p>
            <a:r>
              <a:rPr lang="ru-RU" dirty="0" smtClean="0">
                <a:hlinkClick r:id="rId2" action="ppaction://hlinkpres?slideindex=1&amp;slidetitle="/>
              </a:rPr>
              <a:t>3 прилагательных</a:t>
            </a:r>
            <a:endParaRPr lang="ru-RU" dirty="0" smtClean="0"/>
          </a:p>
          <a:p>
            <a:r>
              <a:rPr lang="ru-RU" dirty="0" smtClean="0">
                <a:hlinkClick r:id="rId3" action="ppaction://hlinkpres?slideindex=1&amp;slidetitle="/>
              </a:rPr>
              <a:t>4 прилагательных</a:t>
            </a:r>
            <a:endParaRPr lang="ru-RU" dirty="0" smtClean="0"/>
          </a:p>
          <a:p>
            <a:r>
              <a:rPr lang="ru-RU" dirty="0" smtClean="0">
                <a:hlinkClick r:id="rId3" action="ppaction://hlinkpres?slideindex=1&amp;slidetitle="/>
              </a:rPr>
              <a:t>5 прилагательных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2532522"/>
          </a:xfrm>
        </p:spPr>
        <p:txBody>
          <a:bodyPr>
            <a:normAutofit fontScale="90000"/>
          </a:bodyPr>
          <a:lstStyle/>
          <a:p>
            <a:pPr algn="l"/>
            <a:r>
              <a:rPr lang="ru-RU" dirty="0" smtClean="0"/>
              <a:t>В каком падеже прилагательные мужского и среднего рода имеют окончание </a:t>
            </a:r>
            <a:r>
              <a:rPr lang="ru-RU" b="1" i="1" dirty="0" smtClean="0"/>
              <a:t>–</a:t>
            </a:r>
            <a:r>
              <a:rPr lang="ru-RU" b="1" i="1" dirty="0" err="1" smtClean="0"/>
              <a:t>ому</a:t>
            </a:r>
            <a:r>
              <a:rPr lang="ru-RU" b="1" i="1" dirty="0" smtClean="0"/>
              <a:t>. -ему</a:t>
            </a:r>
            <a:endParaRPr lang="ru-RU" b="1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500437"/>
            <a:ext cx="8229600" cy="2672079"/>
          </a:xfrm>
        </p:spPr>
        <p:txBody>
          <a:bodyPr/>
          <a:lstStyle/>
          <a:p>
            <a:r>
              <a:rPr lang="ru-RU" dirty="0" smtClean="0">
                <a:hlinkClick r:id="rId2" action="ppaction://hlinkpres?slideindex=1&amp;slidetitle="/>
              </a:rPr>
              <a:t>Родительный падеж</a:t>
            </a:r>
            <a:endParaRPr lang="ru-RU" dirty="0" smtClean="0"/>
          </a:p>
          <a:p>
            <a:r>
              <a:rPr lang="ru-RU" dirty="0" smtClean="0">
                <a:hlinkClick r:id="rId3" action="ppaction://hlinkpres?slideindex=1&amp;slidetitle="/>
              </a:rPr>
              <a:t>Дательный падеж</a:t>
            </a:r>
            <a:endParaRPr lang="ru-RU" dirty="0" smtClean="0"/>
          </a:p>
          <a:p>
            <a:r>
              <a:rPr lang="ru-RU" dirty="0" smtClean="0">
                <a:hlinkClick r:id="rId2" action="ppaction://hlinkpres?slideindex=1&amp;slidetitle="/>
              </a:rPr>
              <a:t>Предложный падеж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4234" y="381000"/>
            <a:ext cx="8229600" cy="2690809"/>
          </a:xfrm>
        </p:spPr>
        <p:txBody>
          <a:bodyPr>
            <a:normAutofit fontScale="90000"/>
          </a:bodyPr>
          <a:lstStyle/>
          <a:p>
            <a:pPr algn="l"/>
            <a:r>
              <a:rPr lang="ru-RU" dirty="0" smtClean="0"/>
              <a:t>В каких падежах могут быть окончания  </a:t>
            </a:r>
            <a:r>
              <a:rPr lang="ru-RU" b="1" i="1" dirty="0" smtClean="0"/>
              <a:t>-ого, -</a:t>
            </a:r>
            <a:r>
              <a:rPr lang="ru-RU" b="1" i="1" dirty="0" smtClean="0"/>
              <a:t>его  </a:t>
            </a:r>
            <a:r>
              <a:rPr lang="ru-RU" dirty="0" smtClean="0"/>
              <a:t>у прилагательных мужского и среднего рода?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33600" y="3786190"/>
            <a:ext cx="6560234" cy="2357454"/>
          </a:xfrm>
        </p:spPr>
        <p:txBody>
          <a:bodyPr>
            <a:normAutofit fontScale="92500" lnSpcReduction="10000"/>
          </a:bodyPr>
          <a:lstStyle/>
          <a:p>
            <a:pPr algn="l">
              <a:buFont typeface="Arial" pitchFamily="34" charset="0"/>
              <a:buChar char="•"/>
            </a:pPr>
            <a:r>
              <a:rPr lang="ru-RU" dirty="0" smtClean="0">
                <a:hlinkClick r:id="rId2" action="ppaction://hlinkpres?slideindex=1&amp;slidetitle="/>
              </a:rPr>
              <a:t>В именительном и винительном падежах</a:t>
            </a:r>
            <a:endParaRPr lang="ru-RU" dirty="0" smtClean="0"/>
          </a:p>
          <a:p>
            <a:pPr algn="l">
              <a:buFont typeface="Arial" pitchFamily="34" charset="0"/>
              <a:buChar char="•"/>
            </a:pPr>
            <a:r>
              <a:rPr lang="ru-RU" dirty="0" smtClean="0">
                <a:hlinkClick r:id="rId3" action="ppaction://hlinkpres?slideindex=1&amp;slidetitle="/>
              </a:rPr>
              <a:t>В родительном и винительном падежах</a:t>
            </a:r>
            <a:endParaRPr lang="ru-RU" dirty="0" smtClean="0"/>
          </a:p>
          <a:p>
            <a:pPr algn="l">
              <a:buFont typeface="Arial" pitchFamily="34" charset="0"/>
              <a:buChar char="•"/>
            </a:pPr>
            <a:r>
              <a:rPr lang="ru-RU" dirty="0" smtClean="0">
                <a:hlinkClick r:id="rId2" action="ppaction://hlinkpres?slideindex=1&amp;slidetitle="/>
              </a:rPr>
              <a:t>Дательном и предложном падежах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Литейная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Литейная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Литейная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Foundry</Template>
  <TotalTime>15</TotalTime>
  <Words>121</Words>
  <PresentationFormat>Экран (4:3)</PresentationFormat>
  <Paragraphs>36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Литейная</vt:lpstr>
      <vt:lpstr>Найди имя прилагательное</vt:lpstr>
      <vt:lpstr>Укажи прилагательное мужского рода. </vt:lpstr>
      <vt:lpstr>Укажи прилагательное множественного числа</vt:lpstr>
      <vt:lpstr>Прочитай предложение. Каким членом предложения является прилагательное? Ученики из цветной бумаги делали открытки.</vt:lpstr>
      <vt:lpstr>Укажи прилагательное с мягкой основой.</vt:lpstr>
      <vt:lpstr>Прочитай слова. Что это? Смелый, смелого, смелым…</vt:lpstr>
      <vt:lpstr>Сколько прилагательных в стихотворении? Люблю грозу в начале мая, Когда весенний, первый гром, Как бы резвяся и играя, грохочет в небе голубом.</vt:lpstr>
      <vt:lpstr>В каком падеже прилагательные мужского и среднего рода имеют окончание –ому. -ему</vt:lpstr>
      <vt:lpstr>В каких падежах могут быть окончания  -ого, -его  у прилагательных мужского и среднего рода?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Найди имя прилагательное</dc:title>
  <dc:creator>Начальная школа</dc:creator>
  <cp:lastModifiedBy>Начальная школа</cp:lastModifiedBy>
  <cp:revision>3</cp:revision>
  <dcterms:created xsi:type="dcterms:W3CDTF">2015-01-18T13:12:09Z</dcterms:created>
  <dcterms:modified xsi:type="dcterms:W3CDTF">2015-01-18T13:41:32Z</dcterms:modified>
</cp:coreProperties>
</file>