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4" d="100"/>
          <a:sy n="64" d="100"/>
        </p:scale>
        <p:origin x="-1482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12F42-DDF9-43A8-8EE1-5E24211D873D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3F620-7BC5-450C-9CAD-0C2548018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829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3F620-7BC5-450C-9CAD-0C2548018C7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34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AECCAE5-F301-4B20-8181-6BEA135DE6D3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124EF7D-EEFE-4F82-8EF9-F718B20F197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Устные и письменные вычисления в пределах 10 000.</a:t>
            </a:r>
            <a:br>
              <a:rPr lang="ru-RU" dirty="0" smtClean="0"/>
            </a:br>
            <a:r>
              <a:rPr lang="ru-RU" dirty="0" smtClean="0"/>
              <a:t>Историческое летосчисление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581128"/>
            <a:ext cx="7848872" cy="8640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Интегрированный урок (математика, историческая пропедевтика)</a:t>
            </a:r>
          </a:p>
          <a:p>
            <a:r>
              <a:rPr lang="ru-RU" sz="2000" dirty="0"/>
              <a:t>д</a:t>
            </a:r>
            <a:r>
              <a:rPr lang="ru-RU" sz="2000" dirty="0" smtClean="0"/>
              <a:t>ля 6 класса специального (коррекционного) обучения </a:t>
            </a:r>
            <a:r>
              <a:rPr lang="en-US" sz="2000" dirty="0" smtClean="0"/>
              <a:t>VIII</a:t>
            </a:r>
            <a:r>
              <a:rPr lang="ru-RU" sz="2000" dirty="0" smtClean="0"/>
              <a:t> вида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499992" y="5661248"/>
            <a:ext cx="43537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Борисова Дарья Ивановна</a:t>
            </a:r>
          </a:p>
          <a:p>
            <a:pPr algn="r"/>
            <a:r>
              <a:rPr lang="ru-RU" dirty="0" smtClean="0"/>
              <a:t>учитель математики МКОУ </a:t>
            </a:r>
            <a:r>
              <a:rPr lang="ru-RU" dirty="0" err="1" smtClean="0"/>
              <a:t>Отрокской</a:t>
            </a:r>
            <a:r>
              <a:rPr lang="ru-RU" dirty="0" smtClean="0"/>
              <a:t> </a:t>
            </a:r>
            <a:r>
              <a:rPr lang="ru-RU" dirty="0" err="1" smtClean="0"/>
              <a:t>сош</a:t>
            </a:r>
            <a:endParaRPr lang="ru-RU" dirty="0" smtClean="0"/>
          </a:p>
          <a:p>
            <a:pPr algn="r"/>
            <a:r>
              <a:rPr lang="ru-RU" dirty="0" smtClean="0"/>
              <a:t>с. Отрок </a:t>
            </a:r>
            <a:r>
              <a:rPr lang="ru-RU" dirty="0" err="1" smtClean="0"/>
              <a:t>Идринского</a:t>
            </a:r>
            <a:r>
              <a:rPr lang="ru-RU" dirty="0" smtClean="0"/>
              <a:t> района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545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202" y="-20389"/>
            <a:ext cx="8229600" cy="28103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Красноярское водохранилище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" r="2439"/>
          <a:stretch/>
        </p:blipFill>
        <p:spPr bwMode="auto">
          <a:xfrm>
            <a:off x="-1" y="404664"/>
            <a:ext cx="9200007" cy="6468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5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5"/>
            <a:ext cx="8229600" cy="11521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На одной улице находилось 126 домов, а на второй на 23 дома меньше. Сколько всего домов находилось на двух улицах?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Задача: 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3717032"/>
            <a:ext cx="82296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u="sng" dirty="0" smtClean="0"/>
              <a:t>Решение:</a:t>
            </a:r>
          </a:p>
          <a:p>
            <a:pPr marL="0" indent="0" algn="just">
              <a:buNone/>
            </a:pPr>
            <a:r>
              <a:rPr lang="ru-RU" dirty="0" smtClean="0"/>
              <a:t>1)	126-23=103 (д.) – на второй улице.</a:t>
            </a:r>
          </a:p>
          <a:p>
            <a:pPr marL="0" indent="0" algn="just">
              <a:buNone/>
            </a:pPr>
            <a:r>
              <a:rPr lang="ru-RU" dirty="0" smtClean="0"/>
              <a:t>2)	126+103=229 (д.) – на двух улицах.</a:t>
            </a:r>
          </a:p>
          <a:p>
            <a:pPr marL="0" indent="0" algn="just">
              <a:buNone/>
            </a:pPr>
            <a:r>
              <a:rPr lang="ru-RU" b="1" dirty="0" smtClean="0"/>
              <a:t>Ответ: 229 домов</a:t>
            </a:r>
            <a:r>
              <a:rPr lang="ru-RU" dirty="0" smtClean="0"/>
              <a:t> 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3275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7966714"/>
              </p:ext>
            </p:extLst>
          </p:nvPr>
        </p:nvGraphicFramePr>
        <p:xfrm>
          <a:off x="683568" y="2276873"/>
          <a:ext cx="7848872" cy="2520279"/>
        </p:xfrm>
        <a:graphic>
          <a:graphicData uri="http://schemas.openxmlformats.org/drawingml/2006/table">
            <a:tbl>
              <a:tblPr firstRow="1" firstCol="1" bandRow="1"/>
              <a:tblGrid>
                <a:gridCol w="3934334"/>
                <a:gridCol w="3914538"/>
              </a:tblGrid>
              <a:tr h="64807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263" algn="l"/>
                        </a:tabLst>
                      </a:pPr>
                      <a:r>
                        <a:rPr lang="ru-RU" sz="28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Разделите понятия на группы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515719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Сумма, век, разность, пергамент, умножение, летопись</a:t>
            </a:r>
            <a:endParaRPr lang="ru-RU" sz="3600" dirty="0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058909"/>
              </p:ext>
            </p:extLst>
          </p:nvPr>
        </p:nvGraphicFramePr>
        <p:xfrm>
          <a:off x="323528" y="1844824"/>
          <a:ext cx="8496944" cy="3672408"/>
        </p:xfrm>
        <a:graphic>
          <a:graphicData uri="http://schemas.openxmlformats.org/drawingml/2006/table">
            <a:tbl>
              <a:tblPr firstRow="1" firstCol="1" bandRow="1"/>
              <a:tblGrid>
                <a:gridCol w="4259187"/>
                <a:gridCol w="4237757"/>
              </a:tblGrid>
              <a:tr h="94433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263" algn="l"/>
                        </a:tabLst>
                      </a:pPr>
                      <a:r>
                        <a:rPr lang="ru-RU" sz="28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43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ВЕК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43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РАЗНОСТЬ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ПЕРГАМЕНТ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40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УМНОЖЕНИЕ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6713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ЛЕТОПИСЬ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61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Задача № 551 (1)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05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682" y="2299974"/>
            <a:ext cx="6696744" cy="180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История</a:t>
            </a:r>
            <a:r>
              <a:rPr lang="ru-RU" dirty="0" smtClean="0"/>
              <a:t> – это наука, изучающая прошлое человечества от его зарождения по настоящее время.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111" y="548680"/>
            <a:ext cx="6120680" cy="1143000"/>
          </a:xfrm>
        </p:spPr>
        <p:txBody>
          <a:bodyPr/>
          <a:lstStyle/>
          <a:p>
            <a:r>
              <a:rPr lang="ru-RU" dirty="0" smtClean="0"/>
              <a:t>Что такое история?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196" y="191512"/>
            <a:ext cx="2359779" cy="235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842498"/>
            <a:ext cx="4104456" cy="242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97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4598" y="709734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К каждому столбику примеров</a:t>
            </a:r>
          </a:p>
          <a:p>
            <a:pPr algn="ctr"/>
            <a:r>
              <a:rPr lang="ru-RU" sz="3200" b="1" dirty="0" smtClean="0"/>
              <a:t>найди нужную карточку</a:t>
            </a:r>
            <a:endParaRPr lang="ru-RU" sz="3200" b="1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382848"/>
              </p:ext>
            </p:extLst>
          </p:nvPr>
        </p:nvGraphicFramePr>
        <p:xfrm>
          <a:off x="570121" y="3789040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088190"/>
              </p:ext>
            </p:extLst>
          </p:nvPr>
        </p:nvGraphicFramePr>
        <p:xfrm>
          <a:off x="2771800" y="3789040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37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491135"/>
              </p:ext>
            </p:extLst>
          </p:nvPr>
        </p:nvGraphicFramePr>
        <p:xfrm>
          <a:off x="5004048" y="3789040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12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334180"/>
              </p:ext>
            </p:extLst>
          </p:nvPr>
        </p:nvGraphicFramePr>
        <p:xfrm>
          <a:off x="7308304" y="3789040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47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45558"/>
              </p:ext>
            </p:extLst>
          </p:nvPr>
        </p:nvGraphicFramePr>
        <p:xfrm>
          <a:off x="5004048" y="5013176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441965"/>
              </p:ext>
            </p:extLst>
          </p:nvPr>
        </p:nvGraphicFramePr>
        <p:xfrm>
          <a:off x="554598" y="5013176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37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481580"/>
              </p:ext>
            </p:extLst>
          </p:nvPr>
        </p:nvGraphicFramePr>
        <p:xfrm>
          <a:off x="2843808" y="5013176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47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131223"/>
              </p:ext>
            </p:extLst>
          </p:nvPr>
        </p:nvGraphicFramePr>
        <p:xfrm>
          <a:off x="7308304" y="5013176"/>
          <a:ext cx="1296144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8072"/>
                <a:gridCol w="648072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18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12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693835"/>
              </p:ext>
            </p:extLst>
          </p:nvPr>
        </p:nvGraphicFramePr>
        <p:xfrm>
          <a:off x="179512" y="2348880"/>
          <a:ext cx="2016224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622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2∙6=12</a:t>
                      </a:r>
                    </a:p>
                    <a:p>
                      <a:pPr algn="ctr"/>
                      <a:r>
                        <a:rPr lang="ru-RU" sz="2400" dirty="0" smtClean="0"/>
                        <a:t>689-652=37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700082"/>
              </p:ext>
            </p:extLst>
          </p:nvPr>
        </p:nvGraphicFramePr>
        <p:xfrm>
          <a:off x="2483768" y="2348880"/>
          <a:ext cx="1923258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3258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45-30=15</a:t>
                      </a:r>
                    </a:p>
                    <a:p>
                      <a:pPr algn="ctr"/>
                      <a:r>
                        <a:rPr lang="ru-RU" sz="2400" dirty="0" smtClean="0"/>
                        <a:t>25+12=47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073379"/>
              </p:ext>
            </p:extLst>
          </p:nvPr>
        </p:nvGraphicFramePr>
        <p:xfrm>
          <a:off x="4644008" y="2348880"/>
          <a:ext cx="2016224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622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169-160=9</a:t>
                      </a:r>
                    </a:p>
                    <a:p>
                      <a:pPr algn="ctr"/>
                      <a:r>
                        <a:rPr lang="ru-RU" sz="2400" dirty="0" smtClean="0"/>
                        <a:t>40+48=88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561188"/>
              </p:ext>
            </p:extLst>
          </p:nvPr>
        </p:nvGraphicFramePr>
        <p:xfrm>
          <a:off x="6876256" y="2348880"/>
          <a:ext cx="2088232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4550-4532=18</a:t>
                      </a:r>
                    </a:p>
                    <a:p>
                      <a:pPr algn="ctr"/>
                      <a:r>
                        <a:rPr lang="ru-RU" sz="2400" dirty="0" smtClean="0"/>
                        <a:t>73-61=12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36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32856"/>
            <a:ext cx="7200800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988г - Крещение Руси;</a:t>
            </a:r>
          </a:p>
          <a:p>
            <a:pPr marL="0" indent="0">
              <a:buNone/>
            </a:pPr>
            <a:r>
              <a:rPr lang="ru-RU" dirty="0" smtClean="0"/>
              <a:t>была принята новая вера – христианство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1237г – нашествие монголо-татар на Русь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1547г – возведение на престол первого русского царя Ивана Грозного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1812г – Отечественная война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5184" y="596798"/>
            <a:ext cx="82709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Век</a:t>
            </a:r>
            <a:r>
              <a:rPr lang="ru-RU" sz="3600" dirty="0" smtClean="0"/>
              <a:t> – это промежуток времени в 100 лет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4075"/>
              </p:ext>
            </p:extLst>
          </p:nvPr>
        </p:nvGraphicFramePr>
        <p:xfrm>
          <a:off x="7299959" y="2204864"/>
          <a:ext cx="1296144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XX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4370"/>
              </p:ext>
            </p:extLst>
          </p:nvPr>
        </p:nvGraphicFramePr>
        <p:xfrm>
          <a:off x="7299959" y="3284984"/>
          <a:ext cx="1296144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XIII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692186"/>
              </p:ext>
            </p:extLst>
          </p:nvPr>
        </p:nvGraphicFramePr>
        <p:xfrm>
          <a:off x="7329757" y="4437112"/>
          <a:ext cx="1296144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XVI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551864"/>
              </p:ext>
            </p:extLst>
          </p:nvPr>
        </p:nvGraphicFramePr>
        <p:xfrm>
          <a:off x="7299959" y="5517232"/>
          <a:ext cx="1296144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</a:tblGrid>
              <a:tr h="23894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XIX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52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272688"/>
              </p:ext>
            </p:extLst>
          </p:nvPr>
        </p:nvGraphicFramePr>
        <p:xfrm>
          <a:off x="467541" y="1772816"/>
          <a:ext cx="8280924" cy="792088"/>
        </p:xfrm>
        <a:graphic>
          <a:graphicData uri="http://schemas.openxmlformats.org/drawingml/2006/table">
            <a:tbl>
              <a:tblPr firstRow="1" firstCol="1" bandRow="1"/>
              <a:tblGrid>
                <a:gridCol w="622151"/>
                <a:gridCol w="622151"/>
                <a:gridCol w="621250"/>
                <a:gridCol w="688874"/>
                <a:gridCol w="688874"/>
                <a:gridCol w="621250"/>
                <a:gridCol w="621250"/>
                <a:gridCol w="621250"/>
                <a:gridCol w="621250"/>
                <a:gridCol w="688874"/>
                <a:gridCol w="621250"/>
                <a:gridCol w="621250"/>
                <a:gridCol w="621250"/>
              </a:tblGrid>
              <a:tr h="388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4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dirty="0" smtClean="0"/>
              <a:t>Выполните действия и по результату найдите букву. Запишите букву в таблицу. </a:t>
            </a:r>
            <a:endParaRPr lang="ru-RU" sz="31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826700"/>
              </p:ext>
            </p:extLst>
          </p:nvPr>
        </p:nvGraphicFramePr>
        <p:xfrm>
          <a:off x="467546" y="2924941"/>
          <a:ext cx="8280919" cy="3384378"/>
        </p:xfrm>
        <a:graphic>
          <a:graphicData uri="http://schemas.openxmlformats.org/drawingml/2006/table">
            <a:tbl>
              <a:tblPr firstRow="1" firstCol="1" bandRow="1"/>
              <a:tblGrid>
                <a:gridCol w="1264815"/>
                <a:gridCol w="777714"/>
                <a:gridCol w="343620"/>
                <a:gridCol w="343732"/>
                <a:gridCol w="1195359"/>
                <a:gridCol w="777714"/>
                <a:gridCol w="403022"/>
                <a:gridCol w="343732"/>
                <a:gridCol w="1230087"/>
                <a:gridCol w="972372"/>
                <a:gridCol w="628752"/>
              </a:tblGrid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3000-2000=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300+125=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85∙5=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180+3=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459-168=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1189-1006=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410∙2=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3111-2200=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125+190=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3∙700=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300∙2=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450+330=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1000-575=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125∙8=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150∙4=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190+101=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7000-3500=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1680-1160=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505+406=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61∙3=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4500-2450=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80+40=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500+320=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9925021"/>
              </p:ext>
            </p:extLst>
          </p:nvPr>
        </p:nvGraphicFramePr>
        <p:xfrm>
          <a:off x="251520" y="1412776"/>
          <a:ext cx="8712966" cy="4752522"/>
        </p:xfrm>
        <a:graphic>
          <a:graphicData uri="http://schemas.openxmlformats.org/drawingml/2006/table">
            <a:tbl>
              <a:tblPr firstRow="1" firstCol="1" bandRow="1"/>
              <a:tblGrid>
                <a:gridCol w="1330805"/>
                <a:gridCol w="818292"/>
                <a:gridCol w="361548"/>
                <a:gridCol w="361664"/>
                <a:gridCol w="1257725"/>
                <a:gridCol w="818292"/>
                <a:gridCol w="424051"/>
                <a:gridCol w="361664"/>
                <a:gridCol w="1294265"/>
                <a:gridCol w="1023104"/>
                <a:gridCol w="661556"/>
              </a:tblGrid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3000-2000=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300+125=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85∙5=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180+3=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459-168=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1189-1006=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410∙2=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3111-2200=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125+190=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3∙700=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300∙2=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450+330=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1000-575=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125∙8=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150∙4=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190+101=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7000-3500=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1680-1160=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505+406=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61∙3=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4500-2450=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2050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80+40=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500+320=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410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94074"/>
            <a:ext cx="2610290" cy="189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628800"/>
            <a:ext cx="8208912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Летопись</a:t>
            </a:r>
            <a:r>
              <a:rPr lang="ru-RU" dirty="0" smtClean="0"/>
              <a:t> -  исчисление лет из года в год.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Писало</a:t>
            </a:r>
            <a:r>
              <a:rPr lang="ru-RU" dirty="0" smtClean="0"/>
              <a:t> – заостренная железная или костяная палочка, служившая для письма.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Пергамент</a:t>
            </a:r>
            <a:r>
              <a:rPr lang="ru-RU" dirty="0" smtClean="0"/>
              <a:t> – выделанная шкура животных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6437"/>
            <a:ext cx="3423810" cy="114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715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9878379"/>
              </p:ext>
            </p:extLst>
          </p:nvPr>
        </p:nvGraphicFramePr>
        <p:xfrm>
          <a:off x="395536" y="1628799"/>
          <a:ext cx="8496943" cy="4968552"/>
        </p:xfrm>
        <a:graphic>
          <a:graphicData uri="http://schemas.openxmlformats.org/drawingml/2006/table">
            <a:tbl>
              <a:tblPr firstRow="1" firstCol="1" bandRow="1"/>
              <a:tblGrid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6364"/>
                <a:gridCol w="567847"/>
              </a:tblGrid>
              <a:tr h="621069">
                <a:tc>
                  <a:txBody>
                    <a:bodyPr/>
                    <a:lstStyle/>
                    <a:p>
                      <a:pPr marL="0" indent="90488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marL="457200" indent="-39052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9052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9052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9052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9052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3746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marL="457200" indent="-39052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Математический кроссворд</a:t>
            </a:r>
            <a:endParaRPr lang="ru-RU" dirty="0"/>
          </a:p>
        </p:txBody>
      </p:sp>
      <p:sp>
        <p:nvSpPr>
          <p:cNvPr id="5" name="Блок-схема: альтернативный процесс 4">
            <a:hlinkClick r:id="rId2" action="ppaction://hlinksldjump"/>
          </p:cNvPr>
          <p:cNvSpPr/>
          <p:nvPr/>
        </p:nvSpPr>
        <p:spPr>
          <a:xfrm>
            <a:off x="7236296" y="5805264"/>
            <a:ext cx="1296144" cy="75666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ПРОВЕРЬ</a:t>
            </a:r>
            <a:r>
              <a:rPr lang="ru-RU" dirty="0" smtClean="0"/>
              <a:t> </a:t>
            </a:r>
            <a:r>
              <a:rPr lang="ru-RU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СЕБЯ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!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24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0702018"/>
              </p:ext>
            </p:extLst>
          </p:nvPr>
        </p:nvGraphicFramePr>
        <p:xfrm>
          <a:off x="251520" y="620688"/>
          <a:ext cx="8712966" cy="5112568"/>
        </p:xfrm>
        <a:graphic>
          <a:graphicData uri="http://schemas.openxmlformats.org/drawingml/2006/table">
            <a:tbl>
              <a:tblPr firstRow="1" firstCol="1" bandRow="1"/>
              <a:tblGrid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0763"/>
                <a:gridCol w="582284"/>
              </a:tblGrid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Ж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2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Прочитайте текст и ответьте на вопрос.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Кто такие археологи?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76872"/>
            <a:ext cx="5904656" cy="442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0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129</TotalTime>
  <Words>498</Words>
  <Application>Microsoft Office PowerPoint</Application>
  <PresentationFormat>Экран (4:3)</PresentationFormat>
  <Paragraphs>465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Устные и письменные вычисления в пределах 10 000. Историческое летосчисление</vt:lpstr>
      <vt:lpstr>Что такое история?</vt:lpstr>
      <vt:lpstr>Презентация PowerPoint</vt:lpstr>
      <vt:lpstr>Презентация PowerPoint</vt:lpstr>
      <vt:lpstr>Выполните действия и по результату найдите букву. Запишите букву в таблицу. </vt:lpstr>
      <vt:lpstr>Презентация PowerPoint</vt:lpstr>
      <vt:lpstr>Математический кроссворд</vt:lpstr>
      <vt:lpstr>Презентация PowerPoint</vt:lpstr>
      <vt:lpstr>Кто такие археологи?</vt:lpstr>
      <vt:lpstr>Красноярское водохранилище</vt:lpstr>
      <vt:lpstr>Задача: </vt:lpstr>
      <vt:lpstr>Разделите понятия на группы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Устные и письменные вычисления в пределах 10 000. Историческое летосчисление</dc:title>
  <dc:creator>Борисова ДИ</dc:creator>
  <cp:lastModifiedBy>Борисова ДИ</cp:lastModifiedBy>
  <cp:revision>13</cp:revision>
  <dcterms:created xsi:type="dcterms:W3CDTF">2013-11-08T05:07:34Z</dcterms:created>
  <dcterms:modified xsi:type="dcterms:W3CDTF">2013-11-26T04:47:30Z</dcterms:modified>
</cp:coreProperties>
</file>